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4" r:id="rId5"/>
    <p:sldMasterId id="2147483694" r:id="rId6"/>
  </p:sldMasterIdLst>
  <p:notesMasterIdLst>
    <p:notesMasterId r:id="rId12"/>
  </p:notesMasterIdLst>
  <p:sldIdLst>
    <p:sldId id="406" r:id="rId7"/>
    <p:sldId id="292" r:id="rId8"/>
    <p:sldId id="291" r:id="rId9"/>
    <p:sldId id="259" r:id="rId10"/>
    <p:sldId id="311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ntserrat Medium" panose="00000600000000000000" pitchFamily="2" charset="0"/>
      <p:regular r:id="rId20"/>
      <p:italic r:id="rId21"/>
    </p:embeddedFont>
  </p:embeddedFont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554098"/>
    <a:srgbClr val="CC302F"/>
    <a:srgbClr val="2D2D2C"/>
    <a:srgbClr val="DFD8EC"/>
    <a:srgbClr val="54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0" autoAdjust="0"/>
    <p:restoredTop sz="9632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85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CF20-77D4-4B4A-A966-1F1104272CFD}" type="datetimeFigureOut">
              <a:rPr lang="en-IE" smtClean="0"/>
              <a:t>12/03/2024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BAE5-F708-4296-AC4E-C18DC9269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54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4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35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Update/add/delete parts of the</a:t>
            </a:r>
            <a:r>
              <a:rPr lang="en-IE" baseline="0"/>
              <a:t> copy right notice where appropriate.</a:t>
            </a:r>
          </a:p>
          <a:p>
            <a:r>
              <a:rPr lang="en-IE" baseline="0"/>
              <a:t>More information: </a:t>
            </a:r>
            <a:r>
              <a:rPr lang="en-GB">
                <a:hlinkClick r:id="rId3"/>
              </a:rPr>
              <a:t>https://myintracomm.ec.europa.eu/corp/intellectual-property/Documents/2019_Reuse-guidelines%28CC-BY%29.pdf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8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13621F5-B6C3-AB45-BBB3-B3C66D25D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68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9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20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30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33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55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70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88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5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13621F5-B6C3-AB45-BBB3-B3C66D25D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56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037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395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83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130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9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1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72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97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05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F39CB-8856-C711-3CF3-18E48FFD9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73DFD3E-3A83-A28D-C788-DF5C983A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8853" y="1177901"/>
            <a:ext cx="5125278" cy="4186802"/>
          </a:xfrm>
          <a:prstGeom prst="rect">
            <a:avLst/>
          </a:prstGeom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73850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40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4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2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87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76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63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439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64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7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21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F39CB-8856-C711-3CF3-18E48FFD9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73DFD3E-3A83-A28D-C788-DF5C983A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6486" y="1335599"/>
            <a:ext cx="7779027" cy="4186802"/>
          </a:xfrm>
          <a:prstGeom prst="rect">
            <a:avLst/>
          </a:prstGeom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21562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05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9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887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3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6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AEF8A-9719-58F6-17FC-FCC67CD09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A6DAEE-81BD-064F-A007-B281E4B4D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628" y="1364898"/>
            <a:ext cx="11146849" cy="1199398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Edit Title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3102C-82FD-BB4C-8420-990643EE9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628" y="2917251"/>
            <a:ext cx="5302641" cy="3344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F2AD86-1282-8648-BD6C-6F2D668E4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858" y="2917251"/>
            <a:ext cx="5433619" cy="3344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204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1FA29-666D-1AEE-5083-2FFD5E262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5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344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76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76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01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2" r:id="rId3"/>
    <p:sldLayoutId id="2147483673" r:id="rId4"/>
    <p:sldLayoutId id="2147483667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public-buyers-community.ec.europa.e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hyperlink" Target="https://www.linkedin.com/company/european-commission/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linkedin.com/groups/12541336/" TargetMode="External"/><Relationship Id="rId11" Type="http://schemas.openxmlformats.org/officeDocument/2006/relationships/hyperlink" Target="https://www.linkedin.com/groups/12467827/" TargetMode="External"/><Relationship Id="rId5" Type="http://schemas.openxmlformats.org/officeDocument/2006/relationships/hyperlink" Target="mailto:GROW-Innovationprocurement@ec.europa.eu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hyperlink" Target="https://single-market-economy.ec.europa.eu/single-market/public-procurement/strategic-procurement_en" TargetMode="External"/><Relationship Id="rId9" Type="http://schemas.openxmlformats.org/officeDocument/2006/relationships/hyperlink" Target="https://www.youtube.com/playlist?list=PLmwl0nkG0dPEi_pnJ7Rlos_Z8EBoXaABY" TargetMode="External"/><Relationship Id="rId14" Type="http://schemas.openxmlformats.org/officeDocument/2006/relationships/hyperlink" Target="https://ec.europa.eu/newsroom/growth/user-subscriptions/2738/creat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00940" y="3113680"/>
            <a:ext cx="7548918" cy="1612142"/>
          </a:xfrm>
        </p:spPr>
        <p:txBody>
          <a:bodyPr>
            <a:noAutofit/>
          </a:bodyPr>
          <a:lstStyle/>
          <a:p>
            <a:pPr algn="ctr"/>
            <a:r>
              <a:rPr lang="en-GB" sz="3300" b="1" dirty="0">
                <a:latin typeface="Arial Black"/>
                <a:ea typeface="+mj-lt"/>
                <a:cs typeface="+mj-lt"/>
              </a:rPr>
              <a:t>Procura + Lisbon conference</a:t>
            </a:r>
            <a:br>
              <a:rPr lang="en-GB" sz="3300" b="1" dirty="0">
                <a:latin typeface="Arial Black"/>
                <a:ea typeface="+mj-lt"/>
                <a:cs typeface="+mj-lt"/>
              </a:rPr>
            </a:br>
            <a:endParaRPr lang="en-GB" sz="3300" b="1" dirty="0">
              <a:latin typeface="Arial Black"/>
              <a:cs typeface="Arial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54727" y="4143573"/>
            <a:ext cx="7072668" cy="673316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r>
              <a:rPr lang="en-GB" b="1" dirty="0"/>
              <a:t>13 March 2024</a:t>
            </a:r>
            <a:endParaRPr lang="en-US" b="1" dirty="0"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43415" y="5025678"/>
            <a:ext cx="5277009" cy="821104"/>
          </a:xfrm>
        </p:spPr>
        <p:txBody>
          <a:bodyPr/>
          <a:lstStyle/>
          <a:p>
            <a:r>
              <a:rPr lang="en-US" dirty="0"/>
              <a:t>Ivo Locatelli – Senior Expert</a:t>
            </a:r>
            <a:br>
              <a:rPr lang="en-US" dirty="0"/>
            </a:br>
            <a:r>
              <a:rPr lang="en-US" dirty="0"/>
              <a:t>DG GROW </a:t>
            </a:r>
            <a:br>
              <a:rPr lang="en-US" dirty="0"/>
            </a:br>
            <a:r>
              <a:rPr lang="en-US" dirty="0"/>
              <a:t>Unit C2 Public Procurement policy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988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Public </a:t>
            </a:r>
            <a:r>
              <a:rPr lang="fr-BE" dirty="0" err="1"/>
              <a:t>Buyers</a:t>
            </a:r>
            <a:r>
              <a:rPr lang="fr-BE" dirty="0"/>
              <a:t> Community Platform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B2DDA-7240-EE14-9EF4-ECCD265D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269" y="2683307"/>
            <a:ext cx="5272712" cy="24518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A14AF-CA96-D2FB-830A-36F3BA1B73EA}"/>
              </a:ext>
            </a:extLst>
          </p:cNvPr>
          <p:cNvSpPr txBox="1"/>
          <p:nvPr/>
        </p:nvSpPr>
        <p:spPr>
          <a:xfrm>
            <a:off x="2789209" y="5305674"/>
            <a:ext cx="37277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35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https://public-buyers-community.ec.europa.eu/</a:t>
            </a:r>
            <a:endParaRPr kumimoji="0" lang="en-IE" sz="13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4E34B86-9112-A574-3A17-D0B6CEB0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2650" y="5455715"/>
            <a:ext cx="473202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8" descr="Qr code&#10;&#10;Description automatically generated">
            <a:extLst>
              <a:ext uri="{FF2B5EF4-FFF2-40B4-BE49-F238E27FC236}">
                <a16:creationId xmlns:a16="http://schemas.microsoft.com/office/drawing/2014/main" id="{9C30D341-88D8-EA63-3D86-5D4421F6E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178" y="2535059"/>
            <a:ext cx="2992271" cy="30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0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Keep in touch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3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774881"/>
            <a:ext cx="2226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Strategic Procurement</a:t>
            </a: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504" y="2786230"/>
            <a:ext cx="4473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GROW-Innovationprocurement@ec.europa.eu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9504" y="5661644"/>
            <a:ext cx="3683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Actors for Social Impact Procurement 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hlinkClick r:id="rId7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3" y="5491270"/>
            <a:ext cx="620230" cy="6815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19504" y="3803725"/>
            <a:ext cx="3230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9"/>
              </a:rPr>
              <a:t>EC DG GROW YouTube Channel</a:t>
            </a: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3" y="3584091"/>
            <a:ext cx="660728" cy="726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D7FA42-6741-9EAE-5750-F83ACBCDF0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3" y="4559929"/>
            <a:ext cx="620230" cy="6815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E43ED7-7117-B521-3C60-2A8CECCECA60}"/>
              </a:ext>
            </a:extLst>
          </p:cNvPr>
          <p:cNvSpPr/>
          <p:nvPr/>
        </p:nvSpPr>
        <p:spPr>
          <a:xfrm>
            <a:off x="1819504" y="4698928"/>
            <a:ext cx="3683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Agents of Innovation Procurement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hlinkClick r:id="rId7"/>
            </a:endParaRPr>
          </a:p>
        </p:txBody>
      </p:sp>
      <p:pic>
        <p:nvPicPr>
          <p:cNvPr id="26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580C68AA-85F0-1BD4-FFB3-ECF226BEE9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 flipV="1">
            <a:off x="960673" y="2630218"/>
            <a:ext cx="647616" cy="704039"/>
          </a:xfrm>
          <a:prstGeom prst="rect">
            <a:avLst/>
          </a:prstGeom>
        </p:spPr>
      </p:pic>
      <p:pic>
        <p:nvPicPr>
          <p:cNvPr id="27" name="Content Placeholder 7">
            <a:extLst>
              <a:ext uri="{FF2B5EF4-FFF2-40B4-BE49-F238E27FC236}">
                <a16:creationId xmlns:a16="http://schemas.microsoft.com/office/drawing/2014/main" id="{45D18C86-E625-58BF-A625-24B350AE83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93" y="2831129"/>
            <a:ext cx="3105844" cy="2663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97437B5-457C-C40B-79C5-6553E12FA189}"/>
              </a:ext>
            </a:extLst>
          </p:cNvPr>
          <p:cNvSpPr/>
          <p:nvPr/>
        </p:nvSpPr>
        <p:spPr>
          <a:xfrm>
            <a:off x="7536993" y="2255511"/>
            <a:ext cx="210314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  <a:hlinkClick r:id="rId14"/>
              </a:rPr>
              <a:t>NEWSLETTER</a:t>
            </a: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Picture 29" descr="Qr code&#10;&#10;Description automatically generated">
            <a:extLst>
              <a:ext uri="{FF2B5EF4-FFF2-40B4-BE49-F238E27FC236}">
                <a16:creationId xmlns:a16="http://schemas.microsoft.com/office/drawing/2014/main" id="{87BCC136-6AC6-A6E3-5ECE-234D47E6C6D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33" y="1624237"/>
            <a:ext cx="1966670" cy="2445226"/>
          </a:xfrm>
          <a:prstGeom prst="rect">
            <a:avLst/>
          </a:prstGeom>
        </p:spPr>
      </p:pic>
      <p:pic>
        <p:nvPicPr>
          <p:cNvPr id="32" name="Picture 31" descr="Qr code&#10;&#10;Description automatically generated">
            <a:extLst>
              <a:ext uri="{FF2B5EF4-FFF2-40B4-BE49-F238E27FC236}">
                <a16:creationId xmlns:a16="http://schemas.microsoft.com/office/drawing/2014/main" id="{1DDD74FE-B597-91F7-ACB6-77912F53FD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31" y="5764588"/>
            <a:ext cx="810000" cy="810000"/>
          </a:xfrm>
          <a:prstGeom prst="rect">
            <a:avLst/>
          </a:prstGeom>
          <a:ln>
            <a:solidFill>
              <a:srgbClr val="0A78B9"/>
            </a:solidFill>
          </a:ln>
        </p:spPr>
      </p:pic>
      <p:pic>
        <p:nvPicPr>
          <p:cNvPr id="36" name="Picture 35" descr="Qr code&#10;&#10;Description automatically generated">
            <a:extLst>
              <a:ext uri="{FF2B5EF4-FFF2-40B4-BE49-F238E27FC236}">
                <a16:creationId xmlns:a16="http://schemas.microsoft.com/office/drawing/2014/main" id="{E98AE01C-0847-D8F9-3068-30B81E1ECB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66" y="4564001"/>
            <a:ext cx="810000" cy="810000"/>
          </a:xfrm>
          <a:prstGeom prst="rect">
            <a:avLst/>
          </a:prstGeom>
          <a:ln>
            <a:solidFill>
              <a:srgbClr val="0A78B9"/>
            </a:solidFill>
          </a:ln>
        </p:spPr>
      </p:pic>
      <p:pic>
        <p:nvPicPr>
          <p:cNvPr id="38" name="Picture 37" descr="Qr code&#10;&#10;Description automatically generated">
            <a:extLst>
              <a:ext uri="{FF2B5EF4-FFF2-40B4-BE49-F238E27FC236}">
                <a16:creationId xmlns:a16="http://schemas.microsoft.com/office/drawing/2014/main" id="{1F1D2CB7-7109-FA8E-EB55-E3E03AD8045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15" y="3241463"/>
            <a:ext cx="828000" cy="828000"/>
          </a:xfrm>
          <a:prstGeom prst="rect">
            <a:avLst/>
          </a:prstGeom>
          <a:ln>
            <a:solidFill>
              <a:srgbClr val="ED2424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9090-6F00-9EEC-4C43-F64379F08240}"/>
              </a:ext>
            </a:extLst>
          </p:cNvPr>
          <p:cNvSpPr txBox="1">
            <a:spLocks/>
          </p:cNvSpPr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Interested:</a:t>
            </a:r>
          </a:p>
          <a:p>
            <a:pPr algn="ctr"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bigbuyers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@</a:t>
            </a:r>
          </a:p>
          <a:p>
            <a:pPr algn="ctr"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eurocities.eu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F3BEA-BFA7-562F-E482-C7E635E6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856" y="938741"/>
            <a:ext cx="4578170" cy="45497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E6417F2-AAAE-2DCF-E566-52505A400708}"/>
              </a:ext>
            </a:extLst>
          </p:cNvPr>
          <p:cNvSpPr txBox="1">
            <a:spLocks/>
          </p:cNvSpPr>
          <p:nvPr/>
        </p:nvSpPr>
        <p:spPr>
          <a:xfrm>
            <a:off x="531629" y="4035286"/>
            <a:ext cx="10815822" cy="109330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</a:lstStyle>
          <a:p>
            <a:endParaRPr lang="en-BE" sz="4000" b="0" dirty="0">
              <a:solidFill>
                <a:srgbClr val="003399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57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1003227" cy="1240348"/>
          </a:xfrm>
        </p:spPr>
        <p:txBody>
          <a:bodyPr/>
          <a:lstStyle/>
          <a:p>
            <a:r>
              <a:rPr lang="en-IE" b="1" dirty="0"/>
              <a:t>Thank you for your attention!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a54b14-608b-44ba-8621-4287d9574b27" xsi:nil="true"/>
    <lcf76f155ced4ddcb4097134ff3c332f xmlns="33e07890-6196-4e26-9dd2-53178dae8e4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18" ma:contentTypeDescription="Create a new document." ma:contentTypeScope="" ma:versionID="6968c90a66c877f5f03106243246703e">
  <xsd:schema xmlns:xsd="http://www.w3.org/2001/XMLSchema" xmlns:xs="http://www.w3.org/2001/XMLSchema" xmlns:p="http://schemas.microsoft.com/office/2006/metadata/properties" xmlns:ns2="33e07890-6196-4e26-9dd2-53178dae8e48" xmlns:ns3="faa54b14-608b-44ba-8621-4287d9574b27" targetNamespace="http://schemas.microsoft.com/office/2006/metadata/properties" ma:root="true" ma:fieldsID="02232ee172774565a9498a6ad0aacb10" ns2:_="" ns3:_="">
    <xsd:import namespace="33e07890-6196-4e26-9dd2-53178dae8e48"/>
    <xsd:import namespace="faa54b14-608b-44ba-8621-4287d9574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4b14-608b-44ba-8621-4287d9574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35fcdb9-e5d2-45f5-b9ea-2b852b05c0cf}" ma:internalName="TaxCatchAll" ma:showField="CatchAllData" ma:web="faa54b14-608b-44ba-8621-4287d9574b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8FA583-194A-490C-A87C-1C99C99379BB}">
  <ds:schemaRefs>
    <ds:schemaRef ds:uri="http://purl.org/dc/terms/"/>
    <ds:schemaRef ds:uri="33e07890-6196-4e26-9dd2-53178dae8e48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faa54b14-608b-44ba-8621-4287d9574b2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ECCBA6-B8B4-4AAC-9B85-465D34D17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12621B-CDCC-493E-A92F-4E0576DE3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7890-6196-4e26-9dd2-53178dae8e48"/>
    <ds:schemaRef ds:uri="faa54b14-608b-44ba-8621-4287d9574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174</Words>
  <Application>Microsoft Office PowerPoint</Application>
  <PresentationFormat>Widescreen</PresentationFormat>
  <Paragraphs>26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Arial Black</vt:lpstr>
      <vt:lpstr>Montserrat Medium</vt:lpstr>
      <vt:lpstr>Calibri Light</vt:lpstr>
      <vt:lpstr>Office Theme</vt:lpstr>
      <vt:lpstr>1_Office Theme</vt:lpstr>
      <vt:lpstr>2_Office Theme</vt:lpstr>
      <vt:lpstr>Procura + Lisbon conference </vt:lpstr>
      <vt:lpstr>Public Buyers Community Platform</vt:lpstr>
      <vt:lpstr>Keep in touch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DUMONT Patrick</dc:creator>
  <cp:lastModifiedBy>LOCATELLI Ivo (GROW)</cp:lastModifiedBy>
  <cp:revision>48</cp:revision>
  <dcterms:created xsi:type="dcterms:W3CDTF">2021-11-05T14:41:00Z</dcterms:created>
  <dcterms:modified xsi:type="dcterms:W3CDTF">2024-03-12T18:41:07Z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0x0101005F7627B7FDE93947BED55A1DE33A9352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2024-02-29T10:41:32Z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9eb9fb50-281f-4d11-915b-7e4c1e5adc63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