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10287000" cx="18288000"/>
  <p:notesSz cx="6858000" cy="9144000"/>
  <p:embeddedFontLst>
    <p:embeddedFont>
      <p:font typeface="Montserrat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5" roundtripDataSignature="AMtx7mgIzu0Q/20wp1WzeYO9FkqQ3qxq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22" Type="http://schemas.openxmlformats.org/officeDocument/2006/relationships/slide" Target="slides/slide17.xml"/><Relationship Id="rId44" Type="http://schemas.openxmlformats.org/officeDocument/2006/relationships/font" Target="fonts/Montserrat-bold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8945bf589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8945bf5898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68a82192ed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368a82192ed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8a82192ed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368a82192ed_0_1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68a82192ed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368a82192ed_0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68a82192ed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68a82192ed_0_2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68a82192ed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68a82192ed_0_2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68a82192ed_0_2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68a82192ed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68a82192ed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368a82192ed_0_2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68a82192ed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368a82192ed_0_2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68a82192ed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368a82192ed_0_2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68a82192ed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368a82192ed_0_3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68a82192ed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368a82192ed_0_3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68a82192ed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368a82192ed_0_3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8945bf589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38945bf5898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8945bf589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38945bf5898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68a82192e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368a82192ed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8733420399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38733420399_0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68a82192e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g368a82192ed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68a82192e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368a82192ed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8733420399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g38733420399_0_1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73342039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8733420399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68a82192ed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g368a82192ed_0_1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68a82192ed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g368a82192ed_0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873342039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g38733420399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873342039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g38733420399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73342039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8733420399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73342039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8733420399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2d59e2b70be84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42d59e2b70be84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42d59e2b70be84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42d59e2b70be84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733420399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8733420399_0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2d59e2b70be84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42d59e2b70be84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5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6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8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9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2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6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3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34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3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066" l="0" r="0" t="-15374"/>
            </a:stretch>
          </a:blipFill>
          <a:ln>
            <a:noFill/>
          </a:ln>
        </p:spPr>
      </p:sp>
      <p:grpSp>
        <p:nvGrpSpPr>
          <p:cNvPr id="85" name="Google Shape;85;p1"/>
          <p:cNvGrpSpPr/>
          <p:nvPr/>
        </p:nvGrpSpPr>
        <p:grpSpPr>
          <a:xfrm>
            <a:off x="0" y="-90413"/>
            <a:ext cx="18288000" cy="10377413"/>
            <a:chOff x="0" y="-28575"/>
            <a:chExt cx="5779911" cy="3279775"/>
          </a:xfrm>
        </p:grpSpPr>
        <p:sp>
          <p:nvSpPr>
            <p:cNvPr id="86" name="Google Shape;86;p1"/>
            <p:cNvSpPr/>
            <p:nvPr/>
          </p:nvSpPr>
          <p:spPr>
            <a:xfrm>
              <a:off x="0" y="0"/>
              <a:ext cx="5779911" cy="3251200"/>
            </a:xfrm>
            <a:custGeom>
              <a:rect b="b" l="l" r="r" t="t"/>
              <a:pathLst>
                <a:path extrusionOk="0" h="3251200" w="5779911">
                  <a:moveTo>
                    <a:pt x="0" y="0"/>
                  </a:moveTo>
                  <a:lnTo>
                    <a:pt x="5779911" y="0"/>
                  </a:lnTo>
                  <a:lnTo>
                    <a:pt x="5779911" y="3251200"/>
                  </a:lnTo>
                  <a:lnTo>
                    <a:pt x="0" y="3251200"/>
                  </a:lnTo>
                  <a:close/>
                </a:path>
              </a:pathLst>
            </a:custGeom>
            <a:gradFill>
              <a:gsLst>
                <a:gs pos="0">
                  <a:srgbClr val="5DE0E6">
                    <a:alpha val="41960"/>
                  </a:srgbClr>
                </a:gs>
                <a:gs pos="100000">
                  <a:srgbClr val="004AAD">
                    <a:alpha val="41960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87" name="Google Shape;87;p1"/>
            <p:cNvSpPr txBox="1"/>
            <p:nvPr/>
          </p:nvSpPr>
          <p:spPr>
            <a:xfrm>
              <a:off x="0" y="-28575"/>
              <a:ext cx="5779911" cy="3279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"/>
          <p:cNvSpPr/>
          <p:nvPr/>
        </p:nvSpPr>
        <p:spPr>
          <a:xfrm>
            <a:off x="-6296631" y="-4840048"/>
            <a:ext cx="11562415" cy="10931122"/>
          </a:xfrm>
          <a:custGeom>
            <a:rect b="b" l="l" r="r" t="t"/>
            <a:pathLst>
              <a:path extrusionOk="0" h="10931122" w="11562415">
                <a:moveTo>
                  <a:pt x="0" y="0"/>
                </a:moveTo>
                <a:lnTo>
                  <a:pt x="11562416" y="0"/>
                </a:lnTo>
                <a:lnTo>
                  <a:pt x="11562416" y="10931122"/>
                </a:lnTo>
                <a:lnTo>
                  <a:pt x="0" y="10931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9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9144000" y="4384430"/>
            <a:ext cx="11239932" cy="10626245"/>
          </a:xfrm>
          <a:custGeom>
            <a:rect b="b" l="l" r="r" t="t"/>
            <a:pathLst>
              <a:path extrusionOk="0" h="10626245" w="11239932">
                <a:moveTo>
                  <a:pt x="0" y="0"/>
                </a:moveTo>
                <a:lnTo>
                  <a:pt x="11239932" y="0"/>
                </a:lnTo>
                <a:lnTo>
                  <a:pt x="11239932" y="10626246"/>
                </a:lnTo>
                <a:lnTo>
                  <a:pt x="0" y="10626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89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0" name="Google Shape;90;p1"/>
          <p:cNvGrpSpPr/>
          <p:nvPr/>
        </p:nvGrpSpPr>
        <p:grpSpPr>
          <a:xfrm>
            <a:off x="14018234" y="534127"/>
            <a:ext cx="2813712" cy="1750991"/>
            <a:chOff x="0" y="-28575"/>
            <a:chExt cx="3751616" cy="2334655"/>
          </a:xfrm>
        </p:grpSpPr>
        <p:sp>
          <p:nvSpPr>
            <p:cNvPr id="91" name="Google Shape;91;p1"/>
            <p:cNvSpPr txBox="1"/>
            <p:nvPr/>
          </p:nvSpPr>
          <p:spPr>
            <a:xfrm>
              <a:off x="0" y="-28575"/>
              <a:ext cx="1789855" cy="3512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4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1789855" y="344319"/>
              <a:ext cx="1961761" cy="1961761"/>
            </a:xfrm>
            <a:custGeom>
              <a:rect b="b" l="l" r="r" t="t"/>
              <a:pathLst>
                <a:path extrusionOk="0" h="1961761" w="1961761">
                  <a:moveTo>
                    <a:pt x="0" y="0"/>
                  </a:moveTo>
                  <a:lnTo>
                    <a:pt x="1961761" y="0"/>
                  </a:lnTo>
                  <a:lnTo>
                    <a:pt x="1961761" y="1961761"/>
                  </a:lnTo>
                  <a:lnTo>
                    <a:pt x="0" y="19617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93" name="Google Shape;93;p1"/>
          <p:cNvGrpSpPr/>
          <p:nvPr/>
        </p:nvGrpSpPr>
        <p:grpSpPr>
          <a:xfrm>
            <a:off x="12043248" y="8380979"/>
            <a:ext cx="6003451" cy="1718923"/>
            <a:chOff x="0" y="-47625"/>
            <a:chExt cx="8004601" cy="2291897"/>
          </a:xfrm>
        </p:grpSpPr>
        <p:sp>
          <p:nvSpPr>
            <p:cNvPr id="94" name="Google Shape;94;p1"/>
            <p:cNvSpPr/>
            <p:nvPr/>
          </p:nvSpPr>
          <p:spPr>
            <a:xfrm>
              <a:off x="3407196" y="463801"/>
              <a:ext cx="4597405" cy="1719425"/>
            </a:xfrm>
            <a:custGeom>
              <a:rect b="b" l="l" r="r" t="t"/>
              <a:pathLst>
                <a:path extrusionOk="0" h="1719425" w="4597405">
                  <a:moveTo>
                    <a:pt x="0" y="0"/>
                  </a:moveTo>
                  <a:lnTo>
                    <a:pt x="4597405" y="0"/>
                  </a:lnTo>
                  <a:lnTo>
                    <a:pt x="4597405" y="1719424"/>
                  </a:lnTo>
                  <a:lnTo>
                    <a:pt x="0" y="17194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88861" l="0" r="0" t="-78503"/>
              </a:stretch>
            </a:blipFill>
            <a:ln>
              <a:noFill/>
            </a:ln>
          </p:spPr>
        </p:sp>
        <p:sp>
          <p:nvSpPr>
            <p:cNvPr id="95" name="Google Shape;95;p1"/>
            <p:cNvSpPr/>
            <p:nvPr/>
          </p:nvSpPr>
          <p:spPr>
            <a:xfrm>
              <a:off x="0" y="402754"/>
              <a:ext cx="3884393" cy="1841518"/>
            </a:xfrm>
            <a:custGeom>
              <a:rect b="b" l="l" r="r" t="t"/>
              <a:pathLst>
                <a:path extrusionOk="0" h="1841518" w="3884393">
                  <a:moveTo>
                    <a:pt x="0" y="0"/>
                  </a:moveTo>
                  <a:lnTo>
                    <a:pt x="3884393" y="0"/>
                  </a:lnTo>
                  <a:lnTo>
                    <a:pt x="3884393" y="1841518"/>
                  </a:lnTo>
                  <a:lnTo>
                    <a:pt x="0" y="18415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57054" l="0" r="0" t="-53867"/>
              </a:stretch>
            </a:blipFill>
            <a:ln>
              <a:noFill/>
            </a:ln>
          </p:spPr>
        </p:sp>
        <p:sp>
          <p:nvSpPr>
            <p:cNvPr id="96" name="Google Shape;96;p1"/>
            <p:cNvSpPr txBox="1"/>
            <p:nvPr/>
          </p:nvSpPr>
          <p:spPr>
            <a:xfrm>
              <a:off x="363987" y="-47625"/>
              <a:ext cx="4781582" cy="5114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4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5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Supported by</a:t>
              </a:r>
              <a:endParaRPr/>
            </a:p>
          </p:txBody>
        </p:sp>
      </p:grpSp>
      <p:sp>
        <p:nvSpPr>
          <p:cNvPr id="97" name="Google Shape;97;p1"/>
          <p:cNvSpPr/>
          <p:nvPr/>
        </p:nvSpPr>
        <p:spPr>
          <a:xfrm>
            <a:off x="407672" y="228839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6" y="0"/>
                </a:lnTo>
                <a:lnTo>
                  <a:pt x="1242056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4" l="-20252" r="-140435" t="-53867"/>
            </a:stretch>
          </a:blipFill>
          <a:ln>
            <a:noFill/>
          </a:ln>
        </p:spPr>
      </p:sp>
      <p:sp>
        <p:nvSpPr>
          <p:cNvPr id="98" name="Google Shape;98;p1"/>
          <p:cNvSpPr/>
          <p:nvPr/>
        </p:nvSpPr>
        <p:spPr>
          <a:xfrm>
            <a:off x="12326916" y="814033"/>
            <a:ext cx="2908115" cy="1212609"/>
          </a:xfrm>
          <a:custGeom>
            <a:rect b="b" l="l" r="r" t="t"/>
            <a:pathLst>
              <a:path extrusionOk="0" h="1212609" w="2908115">
                <a:moveTo>
                  <a:pt x="0" y="0"/>
                </a:moveTo>
                <a:lnTo>
                  <a:pt x="2908116" y="0"/>
                </a:lnTo>
                <a:lnTo>
                  <a:pt x="2908116" y="1212609"/>
                </a:lnTo>
                <a:lnTo>
                  <a:pt x="0" y="12126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1"/>
          <p:cNvSpPr txBox="1"/>
          <p:nvPr/>
        </p:nvSpPr>
        <p:spPr>
          <a:xfrm>
            <a:off x="2091999" y="3567450"/>
            <a:ext cx="13291200" cy="144690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5400000" dist="57150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700">
                <a:solidFill>
                  <a:srgbClr val="F69D25"/>
                </a:solidFill>
                <a:latin typeface="Montserrat"/>
                <a:ea typeface="Montserrat"/>
                <a:cs typeface="Montserrat"/>
                <a:sym typeface="Montserrat"/>
              </a:rPr>
              <a:t>Practical Tools and Methods for Advancing Circular Public Procurement</a:t>
            </a:r>
            <a:endParaRPr sz="4700"/>
          </a:p>
        </p:txBody>
      </p:sp>
      <p:sp>
        <p:nvSpPr>
          <p:cNvPr id="100" name="Google Shape;100;p1"/>
          <p:cNvSpPr txBox="1"/>
          <p:nvPr/>
        </p:nvSpPr>
        <p:spPr>
          <a:xfrm>
            <a:off x="5387931" y="5742789"/>
            <a:ext cx="7512000" cy="5694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14300">
              <a:srgbClr val="000000"/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Capacity building session 6</a:t>
            </a:r>
            <a:endParaRPr/>
          </a:p>
        </p:txBody>
      </p:sp>
      <p:sp>
        <p:nvSpPr>
          <p:cNvPr id="101" name="Google Shape;101;p1"/>
          <p:cNvSpPr txBox="1"/>
          <p:nvPr/>
        </p:nvSpPr>
        <p:spPr>
          <a:xfrm rot="-5400000">
            <a:off x="16758522" y="1321278"/>
            <a:ext cx="2378234" cy="1981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Copyright: Américo Simas/CML</a:t>
            </a:r>
            <a:endParaRPr/>
          </a:p>
        </p:txBody>
      </p:sp>
      <p:sp>
        <p:nvSpPr>
          <p:cNvPr id="102" name="Google Shape;102;p1"/>
          <p:cNvSpPr txBox="1"/>
          <p:nvPr/>
        </p:nvSpPr>
        <p:spPr>
          <a:xfrm>
            <a:off x="1944594" y="524823"/>
            <a:ext cx="3003034" cy="895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8945bf5898_0_26"/>
          <p:cNvSpPr txBox="1"/>
          <p:nvPr/>
        </p:nvSpPr>
        <p:spPr>
          <a:xfrm>
            <a:off x="500950" y="1125450"/>
            <a:ext cx="1223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Challenges and how to mitigate them</a:t>
            </a:r>
            <a:endParaRPr b="1" sz="4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2" name="Google Shape;262;g38945bf5898_0_26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263" name="Google Shape;263;g38945bf5898_0_26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4" name="Google Shape;264;g38945bf5898_0_26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65" name="Google Shape;265;g38945bf5898_0_26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266" name="Google Shape;266;g38945bf5898_0_26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67" name="Google Shape;267;g38945bf5898_0_26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68" name="Google Shape;268;g38945bf5898_0_26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269" name="Google Shape;269;g38945bf5898_0_26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0" name="Google Shape;270;g38945bf5898_0_26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" name="Google Shape;271;g38945bf5898_0_26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272" name="Google Shape;272;g38945bf5898_0_26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73" name="Google Shape;273;g38945bf5898_0_26"/>
          <p:cNvSpPr txBox="1"/>
          <p:nvPr/>
        </p:nvSpPr>
        <p:spPr>
          <a:xfrm>
            <a:off x="896575" y="2472875"/>
            <a:ext cx="13220700" cy="55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Competition effects of circular innovation and procurement: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➢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Communication, market research, dialogues, use of platforms.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Balancing short-term costs vs. long-term benefits: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➢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Assess needs, LCC</a:t>
            </a:r>
            <a:b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Resistance to change and lack of political will: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➢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Learning networks; cross-departmental collaboration, aligning strategies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g38945bf5898_0_26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275" name="Google Shape;275;g38945bf5898_0_26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276" name="Google Shape;276;g38945bf5898_0_26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77" name="Google Shape;277;g38945bf5898_0_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313726" y="4320451"/>
            <a:ext cx="3974275" cy="596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8a82192ed_0_108"/>
          <p:cNvSpPr txBox="1"/>
          <p:nvPr/>
        </p:nvSpPr>
        <p:spPr>
          <a:xfrm>
            <a:off x="500950" y="1125450"/>
            <a:ext cx="1223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Challenges and how to mitigate them</a:t>
            </a:r>
            <a:endParaRPr b="1" sz="4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83" name="Google Shape;283;g368a82192ed_0_108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284" name="Google Shape;284;g368a82192ed_0_108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" name="Google Shape;285;g368a82192ed_0_108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86" name="Google Shape;286;g368a82192ed_0_108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287" name="Google Shape;287;g368a82192ed_0_108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8" name="Google Shape;288;g368a82192ed_0_108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89" name="Google Shape;289;g368a82192ed_0_108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290" name="Google Shape;290;g368a82192ed_0_108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g368a82192ed_0_108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g368a82192ed_0_108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293" name="Google Shape;293;g368a82192ed_0_108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94" name="Google Shape;294;g368a82192ed_0_108"/>
          <p:cNvSpPr txBox="1"/>
          <p:nvPr/>
        </p:nvSpPr>
        <p:spPr>
          <a:xfrm>
            <a:off x="1001300" y="2742825"/>
            <a:ext cx="12237900" cy="3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Involving and connecting full value chains: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➢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Market dialogues, joint procurement, due diligence, certifications, transparency, and end-of-use phase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Public procurement capacity building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0689B"/>
              </a:buClr>
              <a:buSzPts val="3000"/>
              <a:buFont typeface="Montserrat"/>
              <a:buChar char="➢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Training, multidisciplinary collaboration, criteria databases, professionalisation.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g368a82192ed_0_108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296" name="Google Shape;296;g368a82192ed_0_108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297" name="Google Shape;297;g368a82192ed_0_108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98" name="Google Shape;298;g368a82192ed_0_10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313726" y="4320451"/>
            <a:ext cx="3974275" cy="596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68a82192ed_0_168"/>
          <p:cNvSpPr txBox="1"/>
          <p:nvPr/>
        </p:nvSpPr>
        <p:spPr>
          <a:xfrm>
            <a:off x="869425" y="1069800"/>
            <a:ext cx="117915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procurement of works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4" name="Google Shape;304;g368a82192ed_0_168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305" name="Google Shape;305;g368a82192ed_0_168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g368a82192ed_0_168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07" name="Google Shape;307;g368a82192ed_0_168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308" name="Google Shape;308;g368a82192ed_0_168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9" name="Google Shape;309;g368a82192ed_0_168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10" name="Google Shape;310;g368a82192ed_0_168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311" name="Google Shape;311;g368a82192ed_0_168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g368a82192ed_0_168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g368a82192ed_0_168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314" name="Google Shape;314;g368a82192ed_0_168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15" name="Google Shape;315;g368a82192ed_0_168"/>
          <p:cNvSpPr txBox="1"/>
          <p:nvPr/>
        </p:nvSpPr>
        <p:spPr>
          <a:xfrm>
            <a:off x="1001300" y="2575675"/>
            <a:ext cx="13319100" cy="52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guide provides an overview of mechanisms to procure circular construction and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infrastructure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works: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Map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abandoned or unoccupied buildings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Engage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contractors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Procure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pre-demolition audits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and services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Include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training clauses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in tenders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Require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buildings by design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Contracting modalities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to support circular design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Procure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maintenance, retrofitting and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refurbishment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works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Use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certifications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for construction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Require the use of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secondary materials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g368a82192ed_0_168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317" name="Google Shape;317;g368a82192ed_0_168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318" name="Google Shape;318;g368a82192ed_0_168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9" name="Google Shape;319;g368a82192ed_0_1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660924" y="7121441"/>
            <a:ext cx="5627051" cy="3165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68a82192ed_0_187"/>
          <p:cNvSpPr txBox="1"/>
          <p:nvPr/>
        </p:nvSpPr>
        <p:spPr>
          <a:xfrm>
            <a:off x="869425" y="426100"/>
            <a:ext cx="117915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Setting reclamation targets in a redevelopment tender: Strasbourg</a:t>
            </a:r>
            <a:endParaRPr b="1" sz="50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5" name="Google Shape;325;g368a82192ed_0_187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326" name="Google Shape;326;g368a82192ed_0_187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" name="Google Shape;327;g368a82192ed_0_187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8" name="Google Shape;328;g368a82192ed_0_187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329" name="Google Shape;329;g368a82192ed_0_187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0" name="Google Shape;330;g368a82192ed_0_187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31" name="Google Shape;331;g368a82192ed_0_187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332" name="Google Shape;332;g368a82192ed_0_187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" name="Google Shape;333;g368a82192ed_0_187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" name="Google Shape;334;g368a82192ed_0_187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335" name="Google Shape;335;g368a82192ed_0_187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36" name="Google Shape;336;g368a82192ed_0_187"/>
          <p:cNvSpPr txBox="1"/>
          <p:nvPr/>
        </p:nvSpPr>
        <p:spPr>
          <a:xfrm>
            <a:off x="1409650" y="2575675"/>
            <a:ext cx="117915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For the redevelopment of the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Technoparc Nextmed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in Strasbourg, ambitious reclamation targets for building materials were set.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An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inventory of reusable materials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was conducted, followed by market engagement with professional reclamation dealers. 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tender requirements included both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technical specifications (minimum reclamation targets) 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and award criteria, incentivising bidders to go beyond these targets. 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 total,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51 tonnes of materials were recovered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, preventing waste and reducing emissions associated with new material production. 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g368a82192ed_0_187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338" name="Google Shape;338;g368a82192ed_0_187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339" name="Google Shape;339;g368a82192ed_0_187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40" name="Google Shape;340;g368a82192ed_0_1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307025" y="6069675"/>
            <a:ext cx="4980974" cy="421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68a82192ed_0_210"/>
          <p:cNvSpPr txBox="1"/>
          <p:nvPr/>
        </p:nvSpPr>
        <p:spPr>
          <a:xfrm>
            <a:off x="869425" y="1069800"/>
            <a:ext cx="117915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procurement of goods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6" name="Google Shape;346;g368a82192ed_0_210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347" name="Google Shape;347;g368a82192ed_0_210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" name="Google Shape;348;g368a82192ed_0_210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49" name="Google Shape;349;g368a82192ed_0_210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350" name="Google Shape;350;g368a82192ed_0_210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1" name="Google Shape;351;g368a82192ed_0_210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52" name="Google Shape;352;g368a82192ed_0_210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353" name="Google Shape;353;g368a82192ed_0_210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4" name="Google Shape;354;g368a82192ed_0_210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5" name="Google Shape;355;g368a82192ed_0_210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356" name="Google Shape;356;g368a82192ed_0_210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57" name="Google Shape;357;g368a82192ed_0_210"/>
          <p:cNvSpPr txBox="1"/>
          <p:nvPr/>
        </p:nvSpPr>
        <p:spPr>
          <a:xfrm>
            <a:off x="1409650" y="2575675"/>
            <a:ext cx="12123000" cy="4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For the circular procurement of goods, it offers the following suggestions: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Consider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what is needed;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Procure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refurbished or remanufactured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products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Require the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use of secondary materials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 products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Eliminate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the purchase of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single-use products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Consider the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packaging of products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Consider the use of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take-back schemes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g368a82192ed_0_210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359" name="Google Shape;359;g368a82192ed_0_210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360" name="Google Shape;360;g368a82192ed_0_210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61" name="Google Shape;361;g368a82192ed_0_2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89125" y="6158450"/>
            <a:ext cx="6198876" cy="412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68a82192ed_0_230"/>
          <p:cNvSpPr txBox="1"/>
          <p:nvPr/>
        </p:nvSpPr>
        <p:spPr>
          <a:xfrm>
            <a:off x="869425" y="426100"/>
            <a:ext cx="117915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Reuse and recycling of ICT government devices: Norway</a:t>
            </a:r>
            <a:endParaRPr b="1" sz="50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67" name="Google Shape;367;g368a82192ed_0_230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368" name="Google Shape;368;g368a82192ed_0_230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9" name="Google Shape;369;g368a82192ed_0_230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70" name="Google Shape;370;g368a82192ed_0_230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371" name="Google Shape;371;g368a82192ed_0_230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2" name="Google Shape;372;g368a82192ed_0_230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73" name="Google Shape;373;g368a82192ed_0_230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374" name="Google Shape;374;g368a82192ed_0_230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5" name="Google Shape;375;g368a82192ed_0_230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" name="Google Shape;376;g368a82192ed_0_230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377" name="Google Shape;377;g368a82192ed_0_230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78" name="Google Shape;378;g368a82192ed_0_230"/>
          <p:cNvSpPr txBox="1"/>
          <p:nvPr/>
        </p:nvSpPr>
        <p:spPr>
          <a:xfrm>
            <a:off x="1409650" y="2575675"/>
            <a:ext cx="12397500" cy="49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Norwegian Central Procurement Body approved a new joint state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agreement for the reuse and recycling of ICT equipment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Services for the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collection, transport, secure deletion of data and sorting for reuse or material recycling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of the equipment. 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This call for competition used a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profit-sharing model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profit from the resale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of the equipment is shared between the state enterprises and the supplier. 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As of the first quarter of the contract,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state enterprises were reimbursed a total of over 2 million NOK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(or EUR 176,700) for their used devices.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368a82192ed_0_230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380" name="Google Shape;380;g368a82192ed_0_230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381" name="Google Shape;381;g368a82192ed_0_230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82" name="Google Shape;382;g368a82192ed_0_230"/>
          <p:cNvPicPr preferRelativeResize="0"/>
          <p:nvPr/>
        </p:nvPicPr>
        <p:blipFill rotWithShape="1">
          <a:blip r:embed="rId9">
            <a:alphaModFix/>
          </a:blip>
          <a:srcRect b="0" l="793" r="-9" t="0"/>
          <a:stretch/>
        </p:blipFill>
        <p:spPr>
          <a:xfrm rot="5400000">
            <a:off x="13686900" y="5624432"/>
            <a:ext cx="5528400" cy="3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368a82192ed_0_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254" y="0"/>
            <a:ext cx="1427748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8a82192ed_0_255"/>
          <p:cNvSpPr txBox="1"/>
          <p:nvPr/>
        </p:nvSpPr>
        <p:spPr>
          <a:xfrm>
            <a:off x="517400" y="1069800"/>
            <a:ext cx="1238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procurement of services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93" name="Google Shape;393;g368a82192ed_0_255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394" name="Google Shape;394;g368a82192ed_0_255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5" name="Google Shape;395;g368a82192ed_0_255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96" name="Google Shape;396;g368a82192ed_0_255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397" name="Google Shape;397;g368a82192ed_0_255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98" name="Google Shape;398;g368a82192ed_0_255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99" name="Google Shape;399;g368a82192ed_0_255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400" name="Google Shape;400;g368a82192ed_0_255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" name="Google Shape;401;g368a82192ed_0_255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" name="Google Shape;402;g368a82192ed_0_255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403" name="Google Shape;403;g368a82192ed_0_255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04" name="Google Shape;404;g368a82192ed_0_255"/>
          <p:cNvSpPr txBox="1"/>
          <p:nvPr/>
        </p:nvSpPr>
        <p:spPr>
          <a:xfrm>
            <a:off x="1409650" y="2575675"/>
            <a:ext cx="12707700" cy="3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Public procurers can stimulate demand for circular services and business models through: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food procurement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Procure a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service instead of a product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Extend product lifespan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through services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Procure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end-of-use stage services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Hire workers and experts with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skills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g368a82192ed_0_255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406" name="Google Shape;406;g368a82192ed_0_255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407" name="Google Shape;407;g368a82192ed_0_255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08" name="Google Shape;408;g368a82192ed_0_2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203707" y="6228826"/>
            <a:ext cx="6084275" cy="405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68a82192ed_0_274"/>
          <p:cNvSpPr txBox="1"/>
          <p:nvPr/>
        </p:nvSpPr>
        <p:spPr>
          <a:xfrm>
            <a:off x="869425" y="426100"/>
            <a:ext cx="111624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Designing a circular economy hub: Riga</a:t>
            </a:r>
            <a:endParaRPr b="1" sz="50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14" name="Google Shape;414;g368a82192ed_0_274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415" name="Google Shape;415;g368a82192ed_0_274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" name="Google Shape;416;g368a82192ed_0_274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17" name="Google Shape;417;g368a82192ed_0_274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418" name="Google Shape;418;g368a82192ed_0_274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9" name="Google Shape;419;g368a82192ed_0_274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20" name="Google Shape;420;g368a82192ed_0_274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421" name="Google Shape;421;g368a82192ed_0_274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" name="Google Shape;422;g368a82192ed_0_274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" name="Google Shape;423;g368a82192ed_0_274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424" name="Google Shape;424;g368a82192ed_0_274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25" name="Google Shape;425;g368a82192ed_0_274"/>
          <p:cNvSpPr txBox="1"/>
          <p:nvPr/>
        </p:nvSpPr>
        <p:spPr>
          <a:xfrm>
            <a:off x="1409650" y="2575675"/>
            <a:ext cx="11665500" cy="49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For its first Circular Economy Hub, an old post office was transformed into a multifunctional space for repair workshops, training, and circular innovation.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Riga Energy Agency procured circular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interior design services.</a:t>
            </a:r>
            <a:endParaRPr b="1"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Inspirations from a student competition. </a:t>
            </a:r>
            <a:endParaRPr b="1"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procurement documents included competency and qualification requirements for the interior design team; 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900"/>
              <a:buFont typeface="Montserrat"/>
              <a:buChar char="●"/>
            </a:pP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Tandeems Society furnished  the space with </a:t>
            </a:r>
            <a:r>
              <a:rPr b="1"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reused furniture, a green wall, acoustic panels made from paper waste, and soft furniture crafted from recycled toys</a:t>
            </a:r>
            <a:r>
              <a:rPr lang="en-US" sz="29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29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g368a82192ed_0_274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427" name="Google Shape;427;g368a82192ed_0_274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428" name="Google Shape;428;g368a82192ed_0_274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29" name="Google Shape;429;g368a82192ed_0_2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065100" y="6369850"/>
            <a:ext cx="5222876" cy="391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68a82192ed_0_295"/>
          <p:cNvSpPr txBox="1"/>
          <p:nvPr/>
        </p:nvSpPr>
        <p:spPr>
          <a:xfrm>
            <a:off x="541525" y="504625"/>
            <a:ext cx="112977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Tailoring procurement procedures for circular outcomes</a:t>
            </a:r>
            <a:endParaRPr b="1" sz="4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5" name="Google Shape;435;g368a82192ed_0_295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436" name="Google Shape;436;g368a82192ed_0_295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g368a82192ed_0_295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38" name="Google Shape;438;g368a82192ed_0_295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439" name="Google Shape;439;g368a82192ed_0_295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0" name="Google Shape;440;g368a82192ed_0_295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41" name="Google Shape;441;g368a82192ed_0_295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442" name="Google Shape;442;g368a82192ed_0_295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" name="Google Shape;443;g368a82192ed_0_295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" name="Google Shape;444;g368a82192ed_0_295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445" name="Google Shape;445;g368a82192ed_0_295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46" name="Google Shape;446;g368a82192ed_0_295"/>
          <p:cNvSpPr txBox="1"/>
          <p:nvPr/>
        </p:nvSpPr>
        <p:spPr>
          <a:xfrm>
            <a:off x="1001300" y="2519975"/>
            <a:ext cx="12734100" cy="47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Innovation procedures can be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adapted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to stimulate demand circular innovations: 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Pre-commercial procurement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Public Procurement of Innovation (PPI)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Innovation partnership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Competitive procedure with negotiation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Competitive dialogue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Dynamic Purchasing System (DPS)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Using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joint procurement procedures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4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g368a82192ed_0_295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448" name="Google Shape;448;g368a82192ed_0_295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449" name="Google Shape;449;g368a82192ed_0_295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50" name="Google Shape;450;g368a82192ed_0_2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75400" y="5811950"/>
            <a:ext cx="6712574" cy="447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89B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2"/>
          <p:cNvGrpSpPr/>
          <p:nvPr/>
        </p:nvGrpSpPr>
        <p:grpSpPr>
          <a:xfrm>
            <a:off x="78650" y="-197089"/>
            <a:ext cx="18288216" cy="10377536"/>
            <a:chOff x="0" y="-28575"/>
            <a:chExt cx="5779911" cy="3279775"/>
          </a:xfrm>
        </p:grpSpPr>
        <p:sp>
          <p:nvSpPr>
            <p:cNvPr id="108" name="Google Shape;108;p2"/>
            <p:cNvSpPr/>
            <p:nvPr/>
          </p:nvSpPr>
          <p:spPr>
            <a:xfrm>
              <a:off x="0" y="0"/>
              <a:ext cx="5779911" cy="3251200"/>
            </a:xfrm>
            <a:custGeom>
              <a:rect b="b" l="l" r="r" t="t"/>
              <a:pathLst>
                <a:path extrusionOk="0" h="3251200" w="5779911">
                  <a:moveTo>
                    <a:pt x="0" y="0"/>
                  </a:moveTo>
                  <a:lnTo>
                    <a:pt x="5779911" y="0"/>
                  </a:lnTo>
                  <a:lnTo>
                    <a:pt x="5779911" y="3251200"/>
                  </a:lnTo>
                  <a:lnTo>
                    <a:pt x="0" y="3251200"/>
                  </a:lnTo>
                  <a:close/>
                </a:path>
              </a:pathLst>
            </a:custGeom>
            <a:gradFill>
              <a:gsLst>
                <a:gs pos="0">
                  <a:srgbClr val="5DE0E6">
                    <a:alpha val="40000"/>
                  </a:srgbClr>
                </a:gs>
                <a:gs pos="100000">
                  <a:srgbClr val="004AAD">
                    <a:alpha val="40000"/>
                  </a:srgbClr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109" name="Google Shape;109;p2"/>
            <p:cNvSpPr txBox="1"/>
            <p:nvPr/>
          </p:nvSpPr>
          <p:spPr>
            <a:xfrm>
              <a:off x="0" y="-28575"/>
              <a:ext cx="5779911" cy="3279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-7445554" y="2725779"/>
            <a:ext cx="15305349" cy="14405847"/>
            <a:chOff x="-1" y="-1"/>
            <a:chExt cx="20407132" cy="19207795"/>
          </a:xfrm>
        </p:grpSpPr>
        <p:sp>
          <p:nvSpPr>
            <p:cNvPr id="111" name="Google Shape;111;p2"/>
            <p:cNvSpPr/>
            <p:nvPr/>
          </p:nvSpPr>
          <p:spPr>
            <a:xfrm flipH="1" rot="-9831533">
              <a:off x="2404701" y="1949188"/>
              <a:ext cx="16193566" cy="15309417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2" name="Google Shape;112;p2"/>
            <p:cNvSpPr/>
            <p:nvPr/>
          </p:nvSpPr>
          <p:spPr>
            <a:xfrm flipH="1" rot="-9831533">
              <a:off x="1808863" y="1949188"/>
              <a:ext cx="16193566" cy="15309417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13" name="Google Shape;113;p2"/>
          <p:cNvSpPr txBox="1"/>
          <p:nvPr/>
        </p:nvSpPr>
        <p:spPr>
          <a:xfrm>
            <a:off x="1798622" y="261150"/>
            <a:ext cx="390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69D25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6000"/>
          </a:p>
        </p:txBody>
      </p:sp>
      <p:grpSp>
        <p:nvGrpSpPr>
          <p:cNvPr id="114" name="Google Shape;114;p2"/>
          <p:cNvGrpSpPr/>
          <p:nvPr/>
        </p:nvGrpSpPr>
        <p:grpSpPr>
          <a:xfrm>
            <a:off x="1272610" y="8307583"/>
            <a:ext cx="2942956" cy="1872860"/>
            <a:chOff x="0" y="-38100"/>
            <a:chExt cx="3923941" cy="2497146"/>
          </a:xfrm>
        </p:grpSpPr>
        <p:sp>
          <p:nvSpPr>
            <p:cNvPr id="115" name="Google Shape;115;p2"/>
            <p:cNvSpPr txBox="1"/>
            <p:nvPr/>
          </p:nvSpPr>
          <p:spPr>
            <a:xfrm>
              <a:off x="0" y="-38100"/>
              <a:ext cx="1957382" cy="3910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4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957382" y="492487"/>
              <a:ext cx="1966559" cy="1966559"/>
            </a:xfrm>
            <a:custGeom>
              <a:rect b="b" l="l" r="r" t="t"/>
              <a:pathLst>
                <a:path extrusionOk="0" h="1966559" w="1966559">
                  <a:moveTo>
                    <a:pt x="0" y="0"/>
                  </a:moveTo>
                  <a:lnTo>
                    <a:pt x="1966559" y="0"/>
                  </a:lnTo>
                  <a:lnTo>
                    <a:pt x="1966559" y="1966558"/>
                  </a:lnTo>
                  <a:lnTo>
                    <a:pt x="0" y="19665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17" name="Google Shape;117;p2"/>
          <p:cNvGrpSpPr/>
          <p:nvPr/>
        </p:nvGrpSpPr>
        <p:grpSpPr>
          <a:xfrm>
            <a:off x="11784488" y="-4612240"/>
            <a:ext cx="11883760" cy="11372711"/>
            <a:chOff x="0" y="0"/>
            <a:chExt cx="15845013" cy="15163614"/>
          </a:xfrm>
        </p:grpSpPr>
        <p:sp>
          <p:nvSpPr>
            <p:cNvPr id="118" name="Google Shape;118;p2"/>
            <p:cNvSpPr/>
            <p:nvPr/>
          </p:nvSpPr>
          <p:spPr>
            <a:xfrm flipH="1" rot="10800000">
              <a:off x="1254145" y="1369389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9" name="Google Shape;119;p2"/>
            <p:cNvSpPr/>
            <p:nvPr/>
          </p:nvSpPr>
          <p:spPr>
            <a:xfrm flipH="1" rot="10800000">
              <a:off x="0" y="0"/>
              <a:ext cx="14958525" cy="14141808"/>
            </a:xfrm>
            <a:custGeom>
              <a:rect b="b" l="l" r="r" t="t"/>
              <a:pathLst>
                <a:path extrusionOk="0" h="14141808" w="14958525">
                  <a:moveTo>
                    <a:pt x="14958525" y="0"/>
                  </a:moveTo>
                  <a:lnTo>
                    <a:pt x="0" y="0"/>
                  </a:lnTo>
                  <a:lnTo>
                    <a:pt x="0" y="14141808"/>
                  </a:lnTo>
                  <a:lnTo>
                    <a:pt x="14958525" y="14141808"/>
                  </a:lnTo>
                  <a:lnTo>
                    <a:pt x="14958525" y="0"/>
                  </a:lnTo>
                  <a:close/>
                </a:path>
              </a:pathLst>
            </a:custGeom>
            <a:blipFill rotWithShape="1">
              <a:blip r:embed="rId6">
                <a:alphaModFix amt="8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0" name="Google Shape;120;p2"/>
            <p:cNvSpPr/>
            <p:nvPr/>
          </p:nvSpPr>
          <p:spPr>
            <a:xfrm flipH="1" rot="10800000">
              <a:off x="850050" y="886726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21" name="Google Shape;121;p2"/>
          <p:cNvSpPr txBox="1"/>
          <p:nvPr/>
        </p:nvSpPr>
        <p:spPr>
          <a:xfrm>
            <a:off x="15284966" y="557130"/>
            <a:ext cx="3003034" cy="895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13806809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4" l="-20252" r="-140435" t="-53867"/>
            </a:stretch>
          </a:blipFill>
          <a:ln>
            <a:noFill/>
          </a:ln>
        </p:spPr>
      </p:sp>
      <p:sp>
        <p:nvSpPr>
          <p:cNvPr id="123" name="Google Shape;123;p2"/>
          <p:cNvSpPr/>
          <p:nvPr/>
        </p:nvSpPr>
        <p:spPr>
          <a:xfrm>
            <a:off x="-181447" y="8651996"/>
            <a:ext cx="2908115" cy="1212609"/>
          </a:xfrm>
          <a:custGeom>
            <a:rect b="b" l="l" r="r" t="t"/>
            <a:pathLst>
              <a:path extrusionOk="0" h="1212609" w="2908115">
                <a:moveTo>
                  <a:pt x="0" y="0"/>
                </a:moveTo>
                <a:lnTo>
                  <a:pt x="2908115" y="0"/>
                </a:lnTo>
                <a:lnTo>
                  <a:pt x="2908115" y="1212608"/>
                </a:lnTo>
                <a:lnTo>
                  <a:pt x="0" y="121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2"/>
          <p:cNvSpPr txBox="1"/>
          <p:nvPr/>
        </p:nvSpPr>
        <p:spPr>
          <a:xfrm>
            <a:off x="1963925" y="1720950"/>
            <a:ext cx="14174400" cy="5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12:00-12:15 Welcome &amp; introductions 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12:15-12:45 Presentation of the EIB Circular Public Procurement Guidance document with Q&amp;A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12:45-13:00: Introduction to the interactive exercise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13:00-14:00: Lunch 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14:00-15:00: From report to tender: designing a circular procurement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15:00-15:30: Pitching your tender 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15:30-15:45: Conclusions and </a:t>
            </a: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takeaways</a:t>
            </a: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68a82192ed_0_315"/>
          <p:cNvSpPr txBox="1"/>
          <p:nvPr/>
        </p:nvSpPr>
        <p:spPr>
          <a:xfrm>
            <a:off x="531375" y="1204625"/>
            <a:ext cx="1223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Using circular procurement for SMEs</a:t>
            </a:r>
            <a:endParaRPr b="1" sz="4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56" name="Google Shape;456;g368a82192ed_0_315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457" name="Google Shape;457;g368a82192ed_0_315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" name="Google Shape;458;g368a82192ed_0_315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59" name="Google Shape;459;g368a82192ed_0_315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460" name="Google Shape;460;g368a82192ed_0_315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1" name="Google Shape;461;g368a82192ed_0_315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62" name="Google Shape;462;g368a82192ed_0_315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463" name="Google Shape;463;g368a82192ed_0_315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" name="Google Shape;464;g368a82192ed_0_315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" name="Google Shape;465;g368a82192ed_0_315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466" name="Google Shape;466;g368a82192ed_0_315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67" name="Google Shape;467;g368a82192ed_0_315"/>
          <p:cNvSpPr txBox="1"/>
          <p:nvPr/>
        </p:nvSpPr>
        <p:spPr>
          <a:xfrm>
            <a:off x="1171750" y="2575400"/>
            <a:ext cx="12237900" cy="47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Public procurers have a number of levers to encourage the participation of SMEs in circular tenders: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preliminary market dialogues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simplified procurement procedures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Divide contracts into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lots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Direct payments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to subcontractors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Use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proportionate financial requirements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Use the European Single Procurement Document (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ESPD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Use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platforms and social media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for market engagement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Set up a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programme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to engage startups and SMEs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g368a82192ed_0_315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469" name="Google Shape;469;g368a82192ed_0_315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470" name="Google Shape;470;g368a82192ed_0_315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71" name="Google Shape;471;g368a82192ed_0_315"/>
          <p:cNvPicPr preferRelativeResize="0"/>
          <p:nvPr/>
        </p:nvPicPr>
        <p:blipFill rotWithShape="1">
          <a:blip r:embed="rId9">
            <a:alphaModFix/>
          </a:blip>
          <a:srcRect b="0" l="6721" r="19177" t="0"/>
          <a:stretch/>
        </p:blipFill>
        <p:spPr>
          <a:xfrm>
            <a:off x="13735525" y="6828295"/>
            <a:ext cx="4552474" cy="3458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68a82192ed_0_335"/>
          <p:cNvSpPr txBox="1"/>
          <p:nvPr/>
        </p:nvSpPr>
        <p:spPr>
          <a:xfrm>
            <a:off x="541500" y="393025"/>
            <a:ext cx="122379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4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EU policies supporting circular procurement</a:t>
            </a:r>
            <a:endParaRPr b="1" sz="4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7" name="Google Shape;477;g368a82192ed_0_335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478" name="Google Shape;478;g368a82192ed_0_335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9" name="Google Shape;479;g368a82192ed_0_335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80" name="Google Shape;480;g368a82192ed_0_335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481" name="Google Shape;481;g368a82192ed_0_335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2" name="Google Shape;482;g368a82192ed_0_335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83" name="Google Shape;483;g368a82192ed_0_335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484" name="Google Shape;484;g368a82192ed_0_335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5" name="Google Shape;485;g368a82192ed_0_335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6" name="Google Shape;486;g368a82192ed_0_335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487" name="Google Shape;487;g368a82192ed_0_335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88" name="Google Shape;488;g368a82192ed_0_335"/>
          <p:cNvSpPr txBox="1"/>
          <p:nvPr/>
        </p:nvSpPr>
        <p:spPr>
          <a:xfrm>
            <a:off x="1916900" y="2633450"/>
            <a:ext cx="60063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Economy Action Plan 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economy monitoring framework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Environmental Footprint (EF) methods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Eco-design for Sustainable Products Regulation (ESPR)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Right to Repair Directive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Strategy for Sustainable and Circular Textiles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Extended Producer Responsibility (EPR) schemes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g368a82192ed_0_335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490" name="Google Shape;490;g368a82192ed_0_335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491" name="Google Shape;491;g368a82192ed_0_335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2" name="Google Shape;492;g368a82192ed_0_335"/>
          <p:cNvSpPr txBox="1"/>
          <p:nvPr/>
        </p:nvSpPr>
        <p:spPr>
          <a:xfrm>
            <a:off x="8673950" y="2633450"/>
            <a:ext cx="5891400" cy="57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EU reuse and recycling targets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Farm to Fork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Vision for Agriculture and Food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Legislative Framework on Construction and Buildings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Competitiveness Compass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Clean Industrial Deal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Net Zero Industry Act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Critical Raw Materials (CRMs)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Raw Materials Initiative (RMI)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2800"/>
              <a:buFont typeface="Montserrat"/>
              <a:buChar char="●"/>
            </a:pPr>
            <a:r>
              <a:rPr lang="en-US" sz="2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European Skills Agenda</a:t>
            </a:r>
            <a:endParaRPr sz="2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68a82192ed_0_357"/>
          <p:cNvSpPr txBox="1"/>
          <p:nvPr/>
        </p:nvSpPr>
        <p:spPr>
          <a:xfrm>
            <a:off x="571950" y="1255350"/>
            <a:ext cx="1223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Conclusions and recommendations</a:t>
            </a:r>
            <a:endParaRPr b="1" sz="4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98" name="Google Shape;498;g368a82192ed_0_357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499" name="Google Shape;499;g368a82192ed_0_357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0" name="Google Shape;500;g368a82192ed_0_357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01" name="Google Shape;501;g368a82192ed_0_357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502" name="Google Shape;502;g368a82192ed_0_357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3" name="Google Shape;503;g368a82192ed_0_357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04" name="Google Shape;504;g368a82192ed_0_357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505" name="Google Shape;505;g368a82192ed_0_357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6" name="Google Shape;506;g368a82192ed_0_357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7" name="Google Shape;507;g368a82192ed_0_357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508" name="Google Shape;508;g368a82192ed_0_357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09" name="Google Shape;509;g368a82192ed_0_357"/>
          <p:cNvSpPr txBox="1"/>
          <p:nvPr/>
        </p:nvSpPr>
        <p:spPr>
          <a:xfrm>
            <a:off x="1318850" y="3284425"/>
            <a:ext cx="13827600" cy="43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Enhance policy coherence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by aligning procurement strategies with EU frameworks.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Develop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 procurement strategy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, setting clear targets and timelines.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Invest in procurement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training programmes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Use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life cycle costing and total cost-of-ownership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methodologies.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Strengthen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market engagement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efforts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g368a82192ed_0_357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511" name="Google Shape;511;g368a82192ed_0_357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512" name="Google Shape;512;g368a82192ed_0_357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8945bf5898_0_51"/>
          <p:cNvSpPr txBox="1"/>
          <p:nvPr/>
        </p:nvSpPr>
        <p:spPr>
          <a:xfrm>
            <a:off x="571950" y="1255350"/>
            <a:ext cx="1223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Conclusions and recommendations</a:t>
            </a:r>
            <a:endParaRPr b="1" sz="48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18" name="Google Shape;518;g38945bf5898_0_51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519" name="Google Shape;519;g38945bf5898_0_51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0" name="Google Shape;520;g38945bf5898_0_51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21" name="Google Shape;521;g38945bf5898_0_51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522" name="Google Shape;522;g38945bf5898_0_51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3" name="Google Shape;523;g38945bf5898_0_51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24" name="Google Shape;524;g38945bf5898_0_51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525" name="Google Shape;525;g38945bf5898_0_51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6" name="Google Shape;526;g38945bf5898_0_51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7" name="Google Shape;527;g38945bf5898_0_51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528" name="Google Shape;528;g38945bf5898_0_51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29" name="Google Shape;529;g38945bf5898_0_51"/>
          <p:cNvSpPr txBox="1"/>
          <p:nvPr/>
        </p:nvSpPr>
        <p:spPr>
          <a:xfrm>
            <a:off x="1150000" y="3249625"/>
            <a:ext cx="13827600" cy="41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ncourage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supplier innovation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by rewarding companies that demonstrate leadership in circularity.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Leverage joint procurement initiatives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to pool resources, share knowledge, and create economies of scale.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Monitor and evaluate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circular procurement performance, tracking progress and sharing data. 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Share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best circular public procurement practices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relevant platforms and networks.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0" name="Google Shape;530;g38945bf5898_0_51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531" name="Google Shape;531;g38945bf5898_0_51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532" name="Google Shape;532;g38945bf5898_0_51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89B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g38945bf5898_0_71"/>
          <p:cNvGrpSpPr/>
          <p:nvPr/>
        </p:nvGrpSpPr>
        <p:grpSpPr>
          <a:xfrm>
            <a:off x="48225" y="11"/>
            <a:ext cx="18288216" cy="10377932"/>
            <a:chOff x="0" y="-28575"/>
            <a:chExt cx="5779911" cy="3279900"/>
          </a:xfrm>
        </p:grpSpPr>
        <p:sp>
          <p:nvSpPr>
            <p:cNvPr id="538" name="Google Shape;538;g38945bf5898_0_71"/>
            <p:cNvSpPr/>
            <p:nvPr/>
          </p:nvSpPr>
          <p:spPr>
            <a:xfrm>
              <a:off x="0" y="0"/>
              <a:ext cx="5779911" cy="3251200"/>
            </a:xfrm>
            <a:custGeom>
              <a:rect b="b" l="l" r="r" t="t"/>
              <a:pathLst>
                <a:path extrusionOk="0" h="3251200" w="5779911">
                  <a:moveTo>
                    <a:pt x="0" y="0"/>
                  </a:moveTo>
                  <a:lnTo>
                    <a:pt x="5779911" y="0"/>
                  </a:lnTo>
                  <a:lnTo>
                    <a:pt x="5779911" y="3251200"/>
                  </a:lnTo>
                  <a:lnTo>
                    <a:pt x="0" y="3251200"/>
                  </a:lnTo>
                  <a:close/>
                </a:path>
              </a:pathLst>
            </a:custGeom>
            <a:gradFill>
              <a:gsLst>
                <a:gs pos="0">
                  <a:srgbClr val="5DE0E6">
                    <a:alpha val="40000"/>
                  </a:srgbClr>
                </a:gs>
                <a:gs pos="100000">
                  <a:srgbClr val="004AAD">
                    <a:alpha val="40000"/>
                  </a:srgbClr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539" name="Google Shape;539;g38945bf5898_0_71"/>
            <p:cNvSpPr txBox="1"/>
            <p:nvPr/>
          </p:nvSpPr>
          <p:spPr>
            <a:xfrm>
              <a:off x="0" y="-28575"/>
              <a:ext cx="5779800" cy="327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g38945bf5898_0_71"/>
          <p:cNvGrpSpPr/>
          <p:nvPr/>
        </p:nvGrpSpPr>
        <p:grpSpPr>
          <a:xfrm>
            <a:off x="-7445554" y="2732438"/>
            <a:ext cx="15292518" cy="14393066"/>
            <a:chOff x="-1" y="8877"/>
            <a:chExt cx="20390025" cy="19190755"/>
          </a:xfrm>
        </p:grpSpPr>
        <p:sp>
          <p:nvSpPr>
            <p:cNvPr id="541" name="Google Shape;541;g38945bf5898_0_71"/>
            <p:cNvSpPr/>
            <p:nvPr/>
          </p:nvSpPr>
          <p:spPr>
            <a:xfrm flipH="1" rot="-9832644">
              <a:off x="2401792" y="1954882"/>
              <a:ext cx="16182277" cy="15298745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2" name="Google Shape;542;g38945bf5898_0_71"/>
            <p:cNvSpPr/>
            <p:nvPr/>
          </p:nvSpPr>
          <p:spPr>
            <a:xfrm flipH="1" rot="-9832644">
              <a:off x="1805954" y="1954882"/>
              <a:ext cx="16182277" cy="15298745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43" name="Google Shape;543;g38945bf5898_0_71"/>
          <p:cNvSpPr txBox="1"/>
          <p:nvPr/>
        </p:nvSpPr>
        <p:spPr>
          <a:xfrm>
            <a:off x="2607249" y="3832275"/>
            <a:ext cx="11301300" cy="112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336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Any questions? 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44" name="Google Shape;544;g38945bf5898_0_71"/>
          <p:cNvGrpSpPr/>
          <p:nvPr/>
        </p:nvGrpSpPr>
        <p:grpSpPr>
          <a:xfrm>
            <a:off x="1272610" y="8307583"/>
            <a:ext cx="2942956" cy="1872860"/>
            <a:chOff x="0" y="-38100"/>
            <a:chExt cx="3923941" cy="2497146"/>
          </a:xfrm>
        </p:grpSpPr>
        <p:sp>
          <p:nvSpPr>
            <p:cNvPr id="545" name="Google Shape;545;g38945bf5898_0_71"/>
            <p:cNvSpPr txBox="1"/>
            <p:nvPr/>
          </p:nvSpPr>
          <p:spPr>
            <a:xfrm>
              <a:off x="0" y="-38100"/>
              <a:ext cx="1957500" cy="8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4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546" name="Google Shape;546;g38945bf5898_0_71"/>
            <p:cNvSpPr/>
            <p:nvPr/>
          </p:nvSpPr>
          <p:spPr>
            <a:xfrm>
              <a:off x="1957382" y="492487"/>
              <a:ext cx="1966559" cy="1966559"/>
            </a:xfrm>
            <a:custGeom>
              <a:rect b="b" l="l" r="r" t="t"/>
              <a:pathLst>
                <a:path extrusionOk="0" h="1966559" w="1966559">
                  <a:moveTo>
                    <a:pt x="0" y="0"/>
                  </a:moveTo>
                  <a:lnTo>
                    <a:pt x="1966559" y="0"/>
                  </a:lnTo>
                  <a:lnTo>
                    <a:pt x="1966559" y="1966558"/>
                  </a:lnTo>
                  <a:lnTo>
                    <a:pt x="0" y="19665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47" name="Google Shape;547;g38945bf5898_0_71"/>
          <p:cNvGrpSpPr/>
          <p:nvPr/>
        </p:nvGrpSpPr>
        <p:grpSpPr>
          <a:xfrm>
            <a:off x="11784488" y="-4612240"/>
            <a:ext cx="11883760" cy="11372711"/>
            <a:chOff x="0" y="0"/>
            <a:chExt cx="15845013" cy="15163614"/>
          </a:xfrm>
        </p:grpSpPr>
        <p:sp>
          <p:nvSpPr>
            <p:cNvPr id="548" name="Google Shape;548;g38945bf5898_0_71"/>
            <p:cNvSpPr/>
            <p:nvPr/>
          </p:nvSpPr>
          <p:spPr>
            <a:xfrm flipH="1" rot="10800000">
              <a:off x="1254145" y="1369389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9" name="Google Shape;549;g38945bf5898_0_71"/>
            <p:cNvSpPr/>
            <p:nvPr/>
          </p:nvSpPr>
          <p:spPr>
            <a:xfrm flipH="1" rot="10800000">
              <a:off x="0" y="0"/>
              <a:ext cx="14958525" cy="14141808"/>
            </a:xfrm>
            <a:custGeom>
              <a:rect b="b" l="l" r="r" t="t"/>
              <a:pathLst>
                <a:path extrusionOk="0" h="14141808" w="14958525">
                  <a:moveTo>
                    <a:pt x="14958525" y="0"/>
                  </a:moveTo>
                  <a:lnTo>
                    <a:pt x="0" y="0"/>
                  </a:lnTo>
                  <a:lnTo>
                    <a:pt x="0" y="14141808"/>
                  </a:lnTo>
                  <a:lnTo>
                    <a:pt x="14958525" y="14141808"/>
                  </a:lnTo>
                  <a:lnTo>
                    <a:pt x="14958525" y="0"/>
                  </a:lnTo>
                  <a:close/>
                </a:path>
              </a:pathLst>
            </a:custGeom>
            <a:blipFill rotWithShape="1">
              <a:blip r:embed="rId6">
                <a:alphaModFix amt="8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0" name="Google Shape;550;g38945bf5898_0_71"/>
            <p:cNvSpPr/>
            <p:nvPr/>
          </p:nvSpPr>
          <p:spPr>
            <a:xfrm flipH="1" rot="10800000">
              <a:off x="850050" y="886726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51" name="Google Shape;551;g38945bf5898_0_71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552" name="Google Shape;552;g38945bf5898_0_71"/>
          <p:cNvSpPr/>
          <p:nvPr/>
        </p:nvSpPr>
        <p:spPr>
          <a:xfrm>
            <a:off x="13806809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553" name="Google Shape;553;g38945bf5898_0_71"/>
          <p:cNvSpPr/>
          <p:nvPr/>
        </p:nvSpPr>
        <p:spPr>
          <a:xfrm>
            <a:off x="-181447" y="8651996"/>
            <a:ext cx="2908115" cy="1212609"/>
          </a:xfrm>
          <a:custGeom>
            <a:rect b="b" l="l" r="r" t="t"/>
            <a:pathLst>
              <a:path extrusionOk="0" h="1212609" w="2908115">
                <a:moveTo>
                  <a:pt x="0" y="0"/>
                </a:moveTo>
                <a:lnTo>
                  <a:pt x="2908115" y="0"/>
                </a:lnTo>
                <a:lnTo>
                  <a:pt x="2908115" y="1212608"/>
                </a:lnTo>
                <a:lnTo>
                  <a:pt x="0" y="121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54" name="Google Shape;554;g38945bf5898_0_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03950" y="3323375"/>
            <a:ext cx="10581875" cy="70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89B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g368a82192ed_0_65"/>
          <p:cNvGrpSpPr/>
          <p:nvPr/>
        </p:nvGrpSpPr>
        <p:grpSpPr>
          <a:xfrm>
            <a:off x="48225" y="11"/>
            <a:ext cx="18288216" cy="10377932"/>
            <a:chOff x="0" y="-28575"/>
            <a:chExt cx="5779911" cy="3279900"/>
          </a:xfrm>
        </p:grpSpPr>
        <p:sp>
          <p:nvSpPr>
            <p:cNvPr id="560" name="Google Shape;560;g368a82192ed_0_65"/>
            <p:cNvSpPr/>
            <p:nvPr/>
          </p:nvSpPr>
          <p:spPr>
            <a:xfrm>
              <a:off x="0" y="0"/>
              <a:ext cx="5779911" cy="3251200"/>
            </a:xfrm>
            <a:custGeom>
              <a:rect b="b" l="l" r="r" t="t"/>
              <a:pathLst>
                <a:path extrusionOk="0" h="3251200" w="5779911">
                  <a:moveTo>
                    <a:pt x="0" y="0"/>
                  </a:moveTo>
                  <a:lnTo>
                    <a:pt x="5779911" y="0"/>
                  </a:lnTo>
                  <a:lnTo>
                    <a:pt x="5779911" y="3251200"/>
                  </a:lnTo>
                  <a:lnTo>
                    <a:pt x="0" y="3251200"/>
                  </a:lnTo>
                  <a:close/>
                </a:path>
              </a:pathLst>
            </a:custGeom>
            <a:gradFill>
              <a:gsLst>
                <a:gs pos="0">
                  <a:srgbClr val="5DE0E6">
                    <a:alpha val="40000"/>
                  </a:srgbClr>
                </a:gs>
                <a:gs pos="100000">
                  <a:srgbClr val="004AAD">
                    <a:alpha val="40000"/>
                  </a:srgbClr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561" name="Google Shape;561;g368a82192ed_0_65"/>
            <p:cNvSpPr txBox="1"/>
            <p:nvPr/>
          </p:nvSpPr>
          <p:spPr>
            <a:xfrm>
              <a:off x="0" y="-28575"/>
              <a:ext cx="5779800" cy="327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g368a82192ed_0_65"/>
          <p:cNvGrpSpPr/>
          <p:nvPr/>
        </p:nvGrpSpPr>
        <p:grpSpPr>
          <a:xfrm>
            <a:off x="-7445554" y="2732438"/>
            <a:ext cx="15292518" cy="14393066"/>
            <a:chOff x="-1" y="8877"/>
            <a:chExt cx="20390025" cy="19190755"/>
          </a:xfrm>
        </p:grpSpPr>
        <p:sp>
          <p:nvSpPr>
            <p:cNvPr id="563" name="Google Shape;563;g368a82192ed_0_65"/>
            <p:cNvSpPr/>
            <p:nvPr/>
          </p:nvSpPr>
          <p:spPr>
            <a:xfrm flipH="1" rot="-9832644">
              <a:off x="2401792" y="1954882"/>
              <a:ext cx="16182277" cy="15298745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4" name="Google Shape;564;g368a82192ed_0_65"/>
            <p:cNvSpPr/>
            <p:nvPr/>
          </p:nvSpPr>
          <p:spPr>
            <a:xfrm flipH="1" rot="-9832644">
              <a:off x="1805954" y="1954882"/>
              <a:ext cx="16182277" cy="15298745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65" name="Google Shape;565;g368a82192ed_0_65"/>
          <p:cNvSpPr txBox="1"/>
          <p:nvPr/>
        </p:nvSpPr>
        <p:spPr>
          <a:xfrm>
            <a:off x="2607249" y="3832275"/>
            <a:ext cx="11301300" cy="112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336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From report to tender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66" name="Google Shape;566;g368a82192ed_0_65"/>
          <p:cNvGrpSpPr/>
          <p:nvPr/>
        </p:nvGrpSpPr>
        <p:grpSpPr>
          <a:xfrm>
            <a:off x="1272610" y="8307583"/>
            <a:ext cx="2942956" cy="1872860"/>
            <a:chOff x="0" y="-38100"/>
            <a:chExt cx="3923941" cy="2497146"/>
          </a:xfrm>
        </p:grpSpPr>
        <p:sp>
          <p:nvSpPr>
            <p:cNvPr id="567" name="Google Shape;567;g368a82192ed_0_65"/>
            <p:cNvSpPr txBox="1"/>
            <p:nvPr/>
          </p:nvSpPr>
          <p:spPr>
            <a:xfrm>
              <a:off x="0" y="-38100"/>
              <a:ext cx="1957500" cy="8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4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568" name="Google Shape;568;g368a82192ed_0_65"/>
            <p:cNvSpPr/>
            <p:nvPr/>
          </p:nvSpPr>
          <p:spPr>
            <a:xfrm>
              <a:off x="1957382" y="492487"/>
              <a:ext cx="1966559" cy="1966559"/>
            </a:xfrm>
            <a:custGeom>
              <a:rect b="b" l="l" r="r" t="t"/>
              <a:pathLst>
                <a:path extrusionOk="0" h="1966559" w="1966559">
                  <a:moveTo>
                    <a:pt x="0" y="0"/>
                  </a:moveTo>
                  <a:lnTo>
                    <a:pt x="1966559" y="0"/>
                  </a:lnTo>
                  <a:lnTo>
                    <a:pt x="1966559" y="1966558"/>
                  </a:lnTo>
                  <a:lnTo>
                    <a:pt x="0" y="19665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69" name="Google Shape;569;g368a82192ed_0_65"/>
          <p:cNvGrpSpPr/>
          <p:nvPr/>
        </p:nvGrpSpPr>
        <p:grpSpPr>
          <a:xfrm>
            <a:off x="11784488" y="-4612240"/>
            <a:ext cx="11883760" cy="11372711"/>
            <a:chOff x="0" y="0"/>
            <a:chExt cx="15845013" cy="15163614"/>
          </a:xfrm>
        </p:grpSpPr>
        <p:sp>
          <p:nvSpPr>
            <p:cNvPr id="570" name="Google Shape;570;g368a82192ed_0_65"/>
            <p:cNvSpPr/>
            <p:nvPr/>
          </p:nvSpPr>
          <p:spPr>
            <a:xfrm flipH="1" rot="10800000">
              <a:off x="1254145" y="1369389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1" name="Google Shape;571;g368a82192ed_0_65"/>
            <p:cNvSpPr/>
            <p:nvPr/>
          </p:nvSpPr>
          <p:spPr>
            <a:xfrm flipH="1" rot="10800000">
              <a:off x="0" y="0"/>
              <a:ext cx="14958525" cy="14141808"/>
            </a:xfrm>
            <a:custGeom>
              <a:rect b="b" l="l" r="r" t="t"/>
              <a:pathLst>
                <a:path extrusionOk="0" h="14141808" w="14958525">
                  <a:moveTo>
                    <a:pt x="14958525" y="0"/>
                  </a:moveTo>
                  <a:lnTo>
                    <a:pt x="0" y="0"/>
                  </a:lnTo>
                  <a:lnTo>
                    <a:pt x="0" y="14141808"/>
                  </a:lnTo>
                  <a:lnTo>
                    <a:pt x="14958525" y="14141808"/>
                  </a:lnTo>
                  <a:lnTo>
                    <a:pt x="14958525" y="0"/>
                  </a:lnTo>
                  <a:close/>
                </a:path>
              </a:pathLst>
            </a:custGeom>
            <a:blipFill rotWithShape="1">
              <a:blip r:embed="rId6">
                <a:alphaModFix amt="8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2" name="Google Shape;572;g368a82192ed_0_65"/>
            <p:cNvSpPr/>
            <p:nvPr/>
          </p:nvSpPr>
          <p:spPr>
            <a:xfrm flipH="1" rot="10800000">
              <a:off x="850050" y="886726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73" name="Google Shape;573;g368a82192ed_0_65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574" name="Google Shape;574;g368a82192ed_0_65"/>
          <p:cNvSpPr/>
          <p:nvPr/>
        </p:nvSpPr>
        <p:spPr>
          <a:xfrm>
            <a:off x="13806809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575" name="Google Shape;575;g368a82192ed_0_65"/>
          <p:cNvSpPr/>
          <p:nvPr/>
        </p:nvSpPr>
        <p:spPr>
          <a:xfrm>
            <a:off x="-181447" y="8651996"/>
            <a:ext cx="2908115" cy="1212609"/>
          </a:xfrm>
          <a:custGeom>
            <a:rect b="b" l="l" r="r" t="t"/>
            <a:pathLst>
              <a:path extrusionOk="0" h="1212609" w="2908115">
                <a:moveTo>
                  <a:pt x="0" y="0"/>
                </a:moveTo>
                <a:lnTo>
                  <a:pt x="2908115" y="0"/>
                </a:lnTo>
                <a:lnTo>
                  <a:pt x="2908115" y="1212608"/>
                </a:lnTo>
                <a:lnTo>
                  <a:pt x="0" y="121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8733420399_0_142"/>
          <p:cNvSpPr txBox="1"/>
          <p:nvPr/>
        </p:nvSpPr>
        <p:spPr>
          <a:xfrm>
            <a:off x="1001350" y="947550"/>
            <a:ext cx="1049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Let’s now design a tender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81" name="Google Shape;581;g38733420399_0_142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582" name="Google Shape;582;g38733420399_0_142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3" name="Google Shape;583;g38733420399_0_142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84" name="Google Shape;584;g38733420399_0_142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585" name="Google Shape;585;g38733420399_0_142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6" name="Google Shape;586;g38733420399_0_142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87" name="Google Shape;587;g38733420399_0_142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588" name="Google Shape;588;g38733420399_0_142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9" name="Google Shape;589;g38733420399_0_142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0" name="Google Shape;590;g38733420399_0_142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591" name="Google Shape;591;g38733420399_0_142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92" name="Google Shape;592;g38733420399_0_142"/>
          <p:cNvSpPr txBox="1"/>
          <p:nvPr/>
        </p:nvSpPr>
        <p:spPr>
          <a:xfrm>
            <a:off x="1166175" y="2565525"/>
            <a:ext cx="12832800" cy="3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You will be divided into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three groups: Products, Works, and Services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 each group you will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design a circular tender.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You will be provided with: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 fictional tender scenario;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 list of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existing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circular criteria;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0689B"/>
              </a:buClr>
              <a:buSzPts val="3000"/>
              <a:buFont typeface="Montserrat"/>
              <a:buChar char="○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 worksheet to fill-in.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g38733420399_0_142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594" name="Google Shape;594;g38733420399_0_142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595" name="Google Shape;595;g38733420399_0_142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96" name="Google Shape;596;g38733420399_0_1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11148" y="5633098"/>
            <a:ext cx="6976845" cy="46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68a82192ed_0_88"/>
          <p:cNvSpPr txBox="1"/>
          <p:nvPr/>
        </p:nvSpPr>
        <p:spPr>
          <a:xfrm>
            <a:off x="1001350" y="947550"/>
            <a:ext cx="1049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three groups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02" name="Google Shape;602;g368a82192ed_0_88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603" name="Google Shape;603;g368a82192ed_0_88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4" name="Google Shape;604;g368a82192ed_0_88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05" name="Google Shape;605;g368a82192ed_0_88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606" name="Google Shape;606;g368a82192ed_0_88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7" name="Google Shape;607;g368a82192ed_0_88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08" name="Google Shape;608;g368a82192ed_0_88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609" name="Google Shape;609;g368a82192ed_0_88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0" name="Google Shape;610;g368a82192ed_0_88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1" name="Google Shape;611;g368a82192ed_0_88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612" name="Google Shape;612;g368a82192ed_0_88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13" name="Google Shape;613;g368a82192ed_0_88"/>
          <p:cNvSpPr txBox="1"/>
          <p:nvPr/>
        </p:nvSpPr>
        <p:spPr>
          <a:xfrm>
            <a:off x="1166175" y="2565525"/>
            <a:ext cx="12832800" cy="42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65074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724"/>
              <a:buFont typeface="Montserrat"/>
              <a:buChar char="●"/>
            </a:pPr>
            <a:r>
              <a:rPr b="1"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Works: </a:t>
            </a:r>
            <a:r>
              <a:rPr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Municipality of </a:t>
            </a:r>
            <a:r>
              <a:rPr b="1"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Loopstadt </a:t>
            </a:r>
            <a:r>
              <a:rPr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with renovation and extension works in their public library;  </a:t>
            </a:r>
            <a:endParaRPr sz="37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65074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724"/>
              <a:buFont typeface="Montserrat"/>
              <a:buChar char="●"/>
            </a:pPr>
            <a:r>
              <a:rPr b="1"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Products: </a:t>
            </a:r>
            <a:r>
              <a:rPr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Municipality of </a:t>
            </a:r>
            <a:r>
              <a:rPr b="1"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Reusebourg</a:t>
            </a:r>
            <a:r>
              <a:rPr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procuring circular workwear uniforms;  </a:t>
            </a:r>
            <a:endParaRPr sz="37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65074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0689B"/>
              </a:buClr>
              <a:buSzPts val="3724"/>
              <a:buFont typeface="Montserrat"/>
              <a:buChar char="●"/>
            </a:pPr>
            <a:r>
              <a:rPr b="1"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Service: </a:t>
            </a:r>
            <a:r>
              <a:rPr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Municipality of </a:t>
            </a:r>
            <a:r>
              <a:rPr b="1"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Cicloverde</a:t>
            </a:r>
            <a:r>
              <a:rPr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developing a new ICT equipment provision and </a:t>
            </a:r>
            <a:r>
              <a:rPr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management</a:t>
            </a:r>
            <a:r>
              <a:rPr lang="en-US" sz="37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service contract; </a:t>
            </a:r>
            <a:endParaRPr sz="37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4" name="Google Shape;614;g368a82192ed_0_88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615" name="Google Shape;615;g368a82192ed_0_88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616" name="Google Shape;616;g368a82192ed_0_88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8a82192ed_0_44"/>
          <p:cNvSpPr txBox="1"/>
          <p:nvPr/>
        </p:nvSpPr>
        <p:spPr>
          <a:xfrm>
            <a:off x="1001350" y="947550"/>
            <a:ext cx="1049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Let’s now design a tender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22" name="Google Shape;622;g368a82192ed_0_44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623" name="Google Shape;623;g368a82192ed_0_44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4" name="Google Shape;624;g368a82192ed_0_44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25" name="Google Shape;625;g368a82192ed_0_44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626" name="Google Shape;626;g368a82192ed_0_44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7" name="Google Shape;627;g368a82192ed_0_44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28" name="Google Shape;628;g368a82192ed_0_44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629" name="Google Shape;629;g368a82192ed_0_44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0" name="Google Shape;630;g368a82192ed_0_44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1" name="Google Shape;631;g368a82192ed_0_44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632" name="Google Shape;632;g368a82192ed_0_44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33" name="Google Shape;633;g368a82192ed_0_44"/>
          <p:cNvSpPr txBox="1"/>
          <p:nvPr/>
        </p:nvSpPr>
        <p:spPr>
          <a:xfrm>
            <a:off x="1166175" y="2565525"/>
            <a:ext cx="13057200" cy="49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8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300"/>
              <a:buFont typeface="Montserrat"/>
              <a:buChar char="●"/>
            </a:pPr>
            <a:r>
              <a:rPr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Each </a:t>
            </a:r>
            <a:r>
              <a:rPr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group</a:t>
            </a:r>
            <a:r>
              <a:rPr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will have </a:t>
            </a:r>
            <a:r>
              <a:rPr b="1"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1 hour </a:t>
            </a:r>
            <a:r>
              <a:rPr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to design a circular procurement procedure taking into account: </a:t>
            </a:r>
            <a:endParaRPr sz="33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815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300"/>
              <a:buFont typeface="Montserrat"/>
              <a:buChar char="○"/>
            </a:pPr>
            <a:r>
              <a:rPr b="1"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Pre-procurement steps </a:t>
            </a:r>
            <a:r>
              <a:rPr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(Who to engage? How to conduct the market dialogue? What expertise is needed?) </a:t>
            </a:r>
            <a:endParaRPr sz="33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815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300"/>
              <a:buFont typeface="Montserrat"/>
              <a:buChar char="○"/>
            </a:pPr>
            <a:r>
              <a:rPr b="1"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circular requirements </a:t>
            </a:r>
            <a:r>
              <a:rPr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(Technical specifications/Award criteria/Standards)</a:t>
            </a:r>
            <a:endParaRPr sz="33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3815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0689B"/>
              </a:buClr>
              <a:buSzPts val="3300"/>
              <a:buFont typeface="Montserrat"/>
              <a:buChar char="○"/>
            </a:pPr>
            <a:r>
              <a:rPr b="1"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procedure </a:t>
            </a:r>
            <a:r>
              <a:rPr lang="en-US" sz="33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(DRS? Framework agreement? With lots? MEAT?) </a:t>
            </a:r>
            <a:endParaRPr sz="33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4" name="Google Shape;634;g368a82192ed_0_44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635" name="Google Shape;635;g368a82192ed_0_44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636" name="Google Shape;636;g368a82192ed_0_44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37" name="Google Shape;637;g368a82192ed_0_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977601" y="4341820"/>
            <a:ext cx="3310400" cy="58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8733420399_0_161"/>
          <p:cNvSpPr txBox="1"/>
          <p:nvPr/>
        </p:nvSpPr>
        <p:spPr>
          <a:xfrm>
            <a:off x="1001350" y="947550"/>
            <a:ext cx="1049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Let’s pitch the tenders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43" name="Google Shape;643;g38733420399_0_161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644" name="Google Shape;644;g38733420399_0_161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5" name="Google Shape;645;g38733420399_0_161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46" name="Google Shape;646;g38733420399_0_161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647" name="Google Shape;647;g38733420399_0_161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8" name="Google Shape;648;g38733420399_0_161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49" name="Google Shape;649;g38733420399_0_161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650" name="Google Shape;650;g38733420399_0_161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1" name="Google Shape;651;g38733420399_0_161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2" name="Google Shape;652;g38733420399_0_161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653" name="Google Shape;653;g38733420399_0_161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54" name="Google Shape;654;g38733420399_0_161"/>
          <p:cNvSpPr txBox="1"/>
          <p:nvPr/>
        </p:nvSpPr>
        <p:spPr>
          <a:xfrm>
            <a:off x="1166175" y="2599375"/>
            <a:ext cx="13433100" cy="3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Each group will have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5 mins to pitch their tender.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You will need to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explain to the others how this tender aims to have a circular outcome.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other groups will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pretend to be potential suppliers.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others can ask questions or give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feedback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afterwards. 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You can be as creative as you want with your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pitch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!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5" name="Google Shape;655;g38733420399_0_161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656" name="Google Shape;656;g38733420399_0_161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657" name="Google Shape;657;g38733420399_0_161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58" name="Google Shape;658;g38733420399_0_1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301873" y="6962925"/>
            <a:ext cx="4986103" cy="332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8733420399_0_59"/>
          <p:cNvSpPr txBox="1"/>
          <p:nvPr/>
        </p:nvSpPr>
        <p:spPr>
          <a:xfrm>
            <a:off x="1001350" y="947550"/>
            <a:ext cx="1049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Today’s aims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0" name="Google Shape;130;g38733420399_0_59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131" name="Google Shape;131;g38733420399_0_59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2" name="Google Shape;132;g38733420399_0_59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33" name="Google Shape;133;g38733420399_0_59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134" name="Google Shape;134;g38733420399_0_59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5" name="Google Shape;135;g38733420399_0_59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36" name="Google Shape;136;g38733420399_0_59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137" name="Google Shape;137;g38733420399_0_59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" name="Google Shape;138;g38733420399_0_59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" name="Google Shape;139;g38733420399_0_59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140" name="Google Shape;140;g38733420399_0_59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41" name="Google Shape;141;g38733420399_0_59"/>
          <p:cNvSpPr txBox="1"/>
          <p:nvPr/>
        </p:nvSpPr>
        <p:spPr>
          <a:xfrm>
            <a:off x="1166125" y="2943050"/>
            <a:ext cx="12801600" cy="3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9D25"/>
              </a:buClr>
              <a:buSzPts val="3000"/>
              <a:buFont typeface="Montserrat"/>
              <a:buChar char="➢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Further deepen your understanding of circular public procurement and its supporting tools;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69D25"/>
              </a:buClr>
              <a:buSzPts val="3000"/>
              <a:buFont typeface="Montserrat"/>
              <a:buChar char="➢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Equipe you with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tools and methods to procure in a more circular manner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after this session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69D25"/>
              </a:buClr>
              <a:buSzPts val="3000"/>
              <a:buFont typeface="Montserrat"/>
              <a:buChar char="➢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Go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from theory to practice;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69D25"/>
              </a:buClr>
              <a:buSzPts val="3000"/>
              <a:buFont typeface="Montserrat"/>
              <a:buChar char="➢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Exchange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with your peers;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69D25"/>
              </a:buClr>
              <a:buSzPts val="3000"/>
              <a:buFont typeface="Montserrat"/>
              <a:buChar char="➢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And … have some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fun!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g38733420399_0_59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143" name="Google Shape;143;g38733420399_0_59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144" name="Google Shape;144;g38733420399_0_59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89B"/>
        </a:solid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Google Shape;663;g368a82192ed_0_128"/>
          <p:cNvGrpSpPr/>
          <p:nvPr/>
        </p:nvGrpSpPr>
        <p:grpSpPr>
          <a:xfrm>
            <a:off x="48225" y="11"/>
            <a:ext cx="18288216" cy="10377932"/>
            <a:chOff x="0" y="-28575"/>
            <a:chExt cx="5779911" cy="3279900"/>
          </a:xfrm>
        </p:grpSpPr>
        <p:sp>
          <p:nvSpPr>
            <p:cNvPr id="664" name="Google Shape;664;g368a82192ed_0_128"/>
            <p:cNvSpPr/>
            <p:nvPr/>
          </p:nvSpPr>
          <p:spPr>
            <a:xfrm>
              <a:off x="0" y="0"/>
              <a:ext cx="5779911" cy="3251200"/>
            </a:xfrm>
            <a:custGeom>
              <a:rect b="b" l="l" r="r" t="t"/>
              <a:pathLst>
                <a:path extrusionOk="0" h="3251200" w="5779911">
                  <a:moveTo>
                    <a:pt x="0" y="0"/>
                  </a:moveTo>
                  <a:lnTo>
                    <a:pt x="5779911" y="0"/>
                  </a:lnTo>
                  <a:lnTo>
                    <a:pt x="5779911" y="3251200"/>
                  </a:lnTo>
                  <a:lnTo>
                    <a:pt x="0" y="3251200"/>
                  </a:lnTo>
                  <a:close/>
                </a:path>
              </a:pathLst>
            </a:custGeom>
            <a:gradFill>
              <a:gsLst>
                <a:gs pos="0">
                  <a:srgbClr val="5DE0E6">
                    <a:alpha val="40000"/>
                  </a:srgbClr>
                </a:gs>
                <a:gs pos="100000">
                  <a:srgbClr val="004AAD">
                    <a:alpha val="40000"/>
                  </a:srgbClr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665" name="Google Shape;665;g368a82192ed_0_128"/>
            <p:cNvSpPr txBox="1"/>
            <p:nvPr/>
          </p:nvSpPr>
          <p:spPr>
            <a:xfrm>
              <a:off x="0" y="-28575"/>
              <a:ext cx="5779800" cy="327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6" name="Google Shape;666;g368a82192ed_0_128"/>
          <p:cNvGrpSpPr/>
          <p:nvPr/>
        </p:nvGrpSpPr>
        <p:grpSpPr>
          <a:xfrm>
            <a:off x="-7445554" y="2732438"/>
            <a:ext cx="15292518" cy="14393066"/>
            <a:chOff x="-1" y="8877"/>
            <a:chExt cx="20390025" cy="19190755"/>
          </a:xfrm>
        </p:grpSpPr>
        <p:sp>
          <p:nvSpPr>
            <p:cNvPr id="667" name="Google Shape;667;g368a82192ed_0_128"/>
            <p:cNvSpPr/>
            <p:nvPr/>
          </p:nvSpPr>
          <p:spPr>
            <a:xfrm flipH="1" rot="-9832644">
              <a:off x="2401792" y="1954882"/>
              <a:ext cx="16182277" cy="15298745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8" name="Google Shape;668;g368a82192ed_0_128"/>
            <p:cNvSpPr/>
            <p:nvPr/>
          </p:nvSpPr>
          <p:spPr>
            <a:xfrm flipH="1" rot="-9832644">
              <a:off x="1805954" y="1954882"/>
              <a:ext cx="16182277" cy="15298745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69" name="Google Shape;669;g368a82192ed_0_128"/>
          <p:cNvSpPr txBox="1"/>
          <p:nvPr/>
        </p:nvSpPr>
        <p:spPr>
          <a:xfrm>
            <a:off x="2607249" y="3832275"/>
            <a:ext cx="11301300" cy="112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336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Pitch your tender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670" name="Google Shape;670;g368a82192ed_0_128"/>
          <p:cNvGrpSpPr/>
          <p:nvPr/>
        </p:nvGrpSpPr>
        <p:grpSpPr>
          <a:xfrm>
            <a:off x="1272610" y="8307583"/>
            <a:ext cx="2942956" cy="1872860"/>
            <a:chOff x="0" y="-38100"/>
            <a:chExt cx="3923941" cy="2497146"/>
          </a:xfrm>
        </p:grpSpPr>
        <p:sp>
          <p:nvSpPr>
            <p:cNvPr id="671" name="Google Shape;671;g368a82192ed_0_128"/>
            <p:cNvSpPr txBox="1"/>
            <p:nvPr/>
          </p:nvSpPr>
          <p:spPr>
            <a:xfrm>
              <a:off x="0" y="-38100"/>
              <a:ext cx="1957500" cy="8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4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672" name="Google Shape;672;g368a82192ed_0_128"/>
            <p:cNvSpPr/>
            <p:nvPr/>
          </p:nvSpPr>
          <p:spPr>
            <a:xfrm>
              <a:off x="1957382" y="492487"/>
              <a:ext cx="1966559" cy="1966559"/>
            </a:xfrm>
            <a:custGeom>
              <a:rect b="b" l="l" r="r" t="t"/>
              <a:pathLst>
                <a:path extrusionOk="0" h="1966559" w="1966559">
                  <a:moveTo>
                    <a:pt x="0" y="0"/>
                  </a:moveTo>
                  <a:lnTo>
                    <a:pt x="1966559" y="0"/>
                  </a:lnTo>
                  <a:lnTo>
                    <a:pt x="1966559" y="1966558"/>
                  </a:lnTo>
                  <a:lnTo>
                    <a:pt x="0" y="19665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73" name="Google Shape;673;g368a82192ed_0_128"/>
          <p:cNvGrpSpPr/>
          <p:nvPr/>
        </p:nvGrpSpPr>
        <p:grpSpPr>
          <a:xfrm>
            <a:off x="11784488" y="-4612240"/>
            <a:ext cx="11883760" cy="11372711"/>
            <a:chOff x="0" y="0"/>
            <a:chExt cx="15845013" cy="15163614"/>
          </a:xfrm>
        </p:grpSpPr>
        <p:sp>
          <p:nvSpPr>
            <p:cNvPr id="674" name="Google Shape;674;g368a82192ed_0_128"/>
            <p:cNvSpPr/>
            <p:nvPr/>
          </p:nvSpPr>
          <p:spPr>
            <a:xfrm flipH="1" rot="10800000">
              <a:off x="1254145" y="1369389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5" name="Google Shape;675;g368a82192ed_0_128"/>
            <p:cNvSpPr/>
            <p:nvPr/>
          </p:nvSpPr>
          <p:spPr>
            <a:xfrm flipH="1" rot="10800000">
              <a:off x="0" y="0"/>
              <a:ext cx="14958525" cy="14141808"/>
            </a:xfrm>
            <a:custGeom>
              <a:rect b="b" l="l" r="r" t="t"/>
              <a:pathLst>
                <a:path extrusionOk="0" h="14141808" w="14958525">
                  <a:moveTo>
                    <a:pt x="14958525" y="0"/>
                  </a:moveTo>
                  <a:lnTo>
                    <a:pt x="0" y="0"/>
                  </a:lnTo>
                  <a:lnTo>
                    <a:pt x="0" y="14141808"/>
                  </a:lnTo>
                  <a:lnTo>
                    <a:pt x="14958525" y="14141808"/>
                  </a:lnTo>
                  <a:lnTo>
                    <a:pt x="14958525" y="0"/>
                  </a:lnTo>
                  <a:close/>
                </a:path>
              </a:pathLst>
            </a:custGeom>
            <a:blipFill rotWithShape="1">
              <a:blip r:embed="rId6">
                <a:alphaModFix amt="8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6" name="Google Shape;676;g368a82192ed_0_128"/>
            <p:cNvSpPr/>
            <p:nvPr/>
          </p:nvSpPr>
          <p:spPr>
            <a:xfrm flipH="1" rot="10800000">
              <a:off x="850050" y="886726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77" name="Google Shape;677;g368a82192ed_0_128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678" name="Google Shape;678;g368a82192ed_0_128"/>
          <p:cNvSpPr/>
          <p:nvPr/>
        </p:nvSpPr>
        <p:spPr>
          <a:xfrm>
            <a:off x="13806809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679" name="Google Shape;679;g368a82192ed_0_128"/>
          <p:cNvSpPr/>
          <p:nvPr/>
        </p:nvSpPr>
        <p:spPr>
          <a:xfrm>
            <a:off x="-181447" y="8651996"/>
            <a:ext cx="2908115" cy="1212609"/>
          </a:xfrm>
          <a:custGeom>
            <a:rect b="b" l="l" r="r" t="t"/>
            <a:pathLst>
              <a:path extrusionOk="0" h="1212609" w="2908115">
                <a:moveTo>
                  <a:pt x="0" y="0"/>
                </a:moveTo>
                <a:lnTo>
                  <a:pt x="2908115" y="0"/>
                </a:lnTo>
                <a:lnTo>
                  <a:pt x="2908115" y="1212608"/>
                </a:lnTo>
                <a:lnTo>
                  <a:pt x="0" y="121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89B"/>
        </a:solidFill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g368a82192ed_0_148"/>
          <p:cNvGrpSpPr/>
          <p:nvPr/>
        </p:nvGrpSpPr>
        <p:grpSpPr>
          <a:xfrm>
            <a:off x="48225" y="11"/>
            <a:ext cx="18288216" cy="10377932"/>
            <a:chOff x="0" y="-28575"/>
            <a:chExt cx="5779911" cy="3279900"/>
          </a:xfrm>
        </p:grpSpPr>
        <p:sp>
          <p:nvSpPr>
            <p:cNvPr id="685" name="Google Shape;685;g368a82192ed_0_148"/>
            <p:cNvSpPr/>
            <p:nvPr/>
          </p:nvSpPr>
          <p:spPr>
            <a:xfrm>
              <a:off x="0" y="0"/>
              <a:ext cx="5779911" cy="3251200"/>
            </a:xfrm>
            <a:custGeom>
              <a:rect b="b" l="l" r="r" t="t"/>
              <a:pathLst>
                <a:path extrusionOk="0" h="3251200" w="5779911">
                  <a:moveTo>
                    <a:pt x="0" y="0"/>
                  </a:moveTo>
                  <a:lnTo>
                    <a:pt x="5779911" y="0"/>
                  </a:lnTo>
                  <a:lnTo>
                    <a:pt x="5779911" y="3251200"/>
                  </a:lnTo>
                  <a:lnTo>
                    <a:pt x="0" y="3251200"/>
                  </a:lnTo>
                  <a:close/>
                </a:path>
              </a:pathLst>
            </a:custGeom>
            <a:gradFill>
              <a:gsLst>
                <a:gs pos="0">
                  <a:srgbClr val="5DE0E6">
                    <a:alpha val="40000"/>
                  </a:srgbClr>
                </a:gs>
                <a:gs pos="100000">
                  <a:srgbClr val="004AAD">
                    <a:alpha val="40000"/>
                  </a:srgbClr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686" name="Google Shape;686;g368a82192ed_0_148"/>
            <p:cNvSpPr txBox="1"/>
            <p:nvPr/>
          </p:nvSpPr>
          <p:spPr>
            <a:xfrm>
              <a:off x="0" y="-28575"/>
              <a:ext cx="5779800" cy="327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7" name="Google Shape;687;g368a82192ed_0_148"/>
          <p:cNvGrpSpPr/>
          <p:nvPr/>
        </p:nvGrpSpPr>
        <p:grpSpPr>
          <a:xfrm>
            <a:off x="-7445554" y="2732438"/>
            <a:ext cx="15292518" cy="14393066"/>
            <a:chOff x="-1" y="8877"/>
            <a:chExt cx="20390025" cy="19190755"/>
          </a:xfrm>
        </p:grpSpPr>
        <p:sp>
          <p:nvSpPr>
            <p:cNvPr id="688" name="Google Shape;688;g368a82192ed_0_148"/>
            <p:cNvSpPr/>
            <p:nvPr/>
          </p:nvSpPr>
          <p:spPr>
            <a:xfrm flipH="1" rot="-9832644">
              <a:off x="2401792" y="1954882"/>
              <a:ext cx="16182277" cy="15298745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9" name="Google Shape;689;g368a82192ed_0_148"/>
            <p:cNvSpPr/>
            <p:nvPr/>
          </p:nvSpPr>
          <p:spPr>
            <a:xfrm flipH="1" rot="-9832644">
              <a:off x="1805954" y="1954882"/>
              <a:ext cx="16182277" cy="15298745"/>
            </a:xfrm>
            <a:custGeom>
              <a:rect b="b" l="l" r="r" t="t"/>
              <a:pathLst>
                <a:path extrusionOk="0" h="15309417" w="16193566">
                  <a:moveTo>
                    <a:pt x="16193566" y="0"/>
                  </a:moveTo>
                  <a:lnTo>
                    <a:pt x="0" y="0"/>
                  </a:lnTo>
                  <a:lnTo>
                    <a:pt x="0" y="15309417"/>
                  </a:lnTo>
                  <a:lnTo>
                    <a:pt x="16193566" y="15309417"/>
                  </a:lnTo>
                  <a:lnTo>
                    <a:pt x="16193566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90" name="Google Shape;690;g368a82192ed_0_148"/>
          <p:cNvSpPr txBox="1"/>
          <p:nvPr/>
        </p:nvSpPr>
        <p:spPr>
          <a:xfrm>
            <a:off x="3493349" y="3659800"/>
            <a:ext cx="11301300" cy="2258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336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Conclusions and takeaways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691" name="Google Shape;691;g368a82192ed_0_148"/>
          <p:cNvGrpSpPr/>
          <p:nvPr/>
        </p:nvGrpSpPr>
        <p:grpSpPr>
          <a:xfrm>
            <a:off x="1272610" y="8307583"/>
            <a:ext cx="2942956" cy="1872860"/>
            <a:chOff x="0" y="-38100"/>
            <a:chExt cx="3923941" cy="2497146"/>
          </a:xfrm>
        </p:grpSpPr>
        <p:sp>
          <p:nvSpPr>
            <p:cNvPr id="692" name="Google Shape;692;g368a82192ed_0_148"/>
            <p:cNvSpPr txBox="1"/>
            <p:nvPr/>
          </p:nvSpPr>
          <p:spPr>
            <a:xfrm>
              <a:off x="0" y="-38100"/>
              <a:ext cx="1957500" cy="8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54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693" name="Google Shape;693;g368a82192ed_0_148"/>
            <p:cNvSpPr/>
            <p:nvPr/>
          </p:nvSpPr>
          <p:spPr>
            <a:xfrm>
              <a:off x="1957382" y="492487"/>
              <a:ext cx="1966559" cy="1966559"/>
            </a:xfrm>
            <a:custGeom>
              <a:rect b="b" l="l" r="r" t="t"/>
              <a:pathLst>
                <a:path extrusionOk="0" h="1966559" w="1966559">
                  <a:moveTo>
                    <a:pt x="0" y="0"/>
                  </a:moveTo>
                  <a:lnTo>
                    <a:pt x="1966559" y="0"/>
                  </a:lnTo>
                  <a:lnTo>
                    <a:pt x="1966559" y="1966558"/>
                  </a:lnTo>
                  <a:lnTo>
                    <a:pt x="0" y="19665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94" name="Google Shape;694;g368a82192ed_0_148"/>
          <p:cNvGrpSpPr/>
          <p:nvPr/>
        </p:nvGrpSpPr>
        <p:grpSpPr>
          <a:xfrm>
            <a:off x="11784488" y="-4612240"/>
            <a:ext cx="11883760" cy="11372711"/>
            <a:chOff x="0" y="0"/>
            <a:chExt cx="15845013" cy="15163614"/>
          </a:xfrm>
        </p:grpSpPr>
        <p:sp>
          <p:nvSpPr>
            <p:cNvPr id="695" name="Google Shape;695;g368a82192ed_0_148"/>
            <p:cNvSpPr/>
            <p:nvPr/>
          </p:nvSpPr>
          <p:spPr>
            <a:xfrm flipH="1" rot="10800000">
              <a:off x="1254145" y="1369389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6" name="Google Shape;696;g368a82192ed_0_148"/>
            <p:cNvSpPr/>
            <p:nvPr/>
          </p:nvSpPr>
          <p:spPr>
            <a:xfrm flipH="1" rot="10800000">
              <a:off x="0" y="0"/>
              <a:ext cx="14958525" cy="14141808"/>
            </a:xfrm>
            <a:custGeom>
              <a:rect b="b" l="l" r="r" t="t"/>
              <a:pathLst>
                <a:path extrusionOk="0" h="14141808" w="14958525">
                  <a:moveTo>
                    <a:pt x="14958525" y="0"/>
                  </a:moveTo>
                  <a:lnTo>
                    <a:pt x="0" y="0"/>
                  </a:lnTo>
                  <a:lnTo>
                    <a:pt x="0" y="14141808"/>
                  </a:lnTo>
                  <a:lnTo>
                    <a:pt x="14958525" y="14141808"/>
                  </a:lnTo>
                  <a:lnTo>
                    <a:pt x="14958525" y="0"/>
                  </a:lnTo>
                  <a:close/>
                </a:path>
              </a:pathLst>
            </a:custGeom>
            <a:blipFill rotWithShape="1">
              <a:blip r:embed="rId6">
                <a:alphaModFix amt="87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7" name="Google Shape;697;g368a82192ed_0_148"/>
            <p:cNvSpPr/>
            <p:nvPr/>
          </p:nvSpPr>
          <p:spPr>
            <a:xfrm flipH="1" rot="10800000">
              <a:off x="850050" y="886726"/>
              <a:ext cx="14590868" cy="13794225"/>
            </a:xfrm>
            <a:custGeom>
              <a:rect b="b" l="l" r="r" t="t"/>
              <a:pathLst>
                <a:path extrusionOk="0" h="13794225" w="14590868">
                  <a:moveTo>
                    <a:pt x="14590868" y="0"/>
                  </a:moveTo>
                  <a:lnTo>
                    <a:pt x="0" y="0"/>
                  </a:lnTo>
                  <a:lnTo>
                    <a:pt x="0" y="13794225"/>
                  </a:lnTo>
                  <a:lnTo>
                    <a:pt x="14590868" y="13794225"/>
                  </a:lnTo>
                  <a:lnTo>
                    <a:pt x="14590868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98" name="Google Shape;698;g368a82192ed_0_148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699" name="Google Shape;699;g368a82192ed_0_148"/>
          <p:cNvSpPr/>
          <p:nvPr/>
        </p:nvSpPr>
        <p:spPr>
          <a:xfrm>
            <a:off x="13806809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700" name="Google Shape;700;g368a82192ed_0_148"/>
          <p:cNvSpPr/>
          <p:nvPr/>
        </p:nvSpPr>
        <p:spPr>
          <a:xfrm>
            <a:off x="-181447" y="8651996"/>
            <a:ext cx="2908115" cy="1212609"/>
          </a:xfrm>
          <a:custGeom>
            <a:rect b="b" l="l" r="r" t="t"/>
            <a:pathLst>
              <a:path extrusionOk="0" h="1212609" w="2908115">
                <a:moveTo>
                  <a:pt x="0" y="0"/>
                </a:moveTo>
                <a:lnTo>
                  <a:pt x="2908115" y="0"/>
                </a:lnTo>
                <a:lnTo>
                  <a:pt x="2908115" y="1212608"/>
                </a:lnTo>
                <a:lnTo>
                  <a:pt x="0" y="121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689B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4"/>
          <p:cNvGrpSpPr/>
          <p:nvPr/>
        </p:nvGrpSpPr>
        <p:grpSpPr>
          <a:xfrm>
            <a:off x="0" y="-90413"/>
            <a:ext cx="18288000" cy="10377413"/>
            <a:chOff x="0" y="-28575"/>
            <a:chExt cx="5779911" cy="3279775"/>
          </a:xfrm>
        </p:grpSpPr>
        <p:sp>
          <p:nvSpPr>
            <p:cNvPr id="706" name="Google Shape;706;p4"/>
            <p:cNvSpPr/>
            <p:nvPr/>
          </p:nvSpPr>
          <p:spPr>
            <a:xfrm>
              <a:off x="0" y="0"/>
              <a:ext cx="5779911" cy="3251200"/>
            </a:xfrm>
            <a:custGeom>
              <a:rect b="b" l="l" r="r" t="t"/>
              <a:pathLst>
                <a:path extrusionOk="0" h="3251200" w="5779911">
                  <a:moveTo>
                    <a:pt x="0" y="0"/>
                  </a:moveTo>
                  <a:lnTo>
                    <a:pt x="5779911" y="0"/>
                  </a:lnTo>
                  <a:lnTo>
                    <a:pt x="5779911" y="3251200"/>
                  </a:lnTo>
                  <a:lnTo>
                    <a:pt x="0" y="3251200"/>
                  </a:lnTo>
                  <a:close/>
                </a:path>
              </a:pathLst>
            </a:custGeom>
            <a:gradFill>
              <a:gsLst>
                <a:gs pos="0">
                  <a:srgbClr val="5DE0E6">
                    <a:alpha val="40000"/>
                  </a:srgbClr>
                </a:gs>
                <a:gs pos="100000">
                  <a:srgbClr val="004AAD">
                    <a:alpha val="4000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07" name="Google Shape;707;p4"/>
            <p:cNvSpPr txBox="1"/>
            <p:nvPr/>
          </p:nvSpPr>
          <p:spPr>
            <a:xfrm>
              <a:off x="0" y="-28575"/>
              <a:ext cx="5779911" cy="3279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8" name="Google Shape;708;p4"/>
          <p:cNvSpPr txBox="1"/>
          <p:nvPr/>
        </p:nvSpPr>
        <p:spPr>
          <a:xfrm>
            <a:off x="3452245" y="3548027"/>
            <a:ext cx="10905300" cy="24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36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 for </a:t>
            </a:r>
            <a:r>
              <a:rPr b="1" lang="en-US" sz="733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your participation</a:t>
            </a:r>
            <a:endParaRPr/>
          </a:p>
        </p:txBody>
      </p:sp>
      <p:sp>
        <p:nvSpPr>
          <p:cNvPr id="709" name="Google Shape;709;p4"/>
          <p:cNvSpPr/>
          <p:nvPr/>
        </p:nvSpPr>
        <p:spPr>
          <a:xfrm>
            <a:off x="-834314" y="6283121"/>
            <a:ext cx="20289789" cy="3689053"/>
          </a:xfrm>
          <a:custGeom>
            <a:rect b="b" l="l" r="r" t="t"/>
            <a:pathLst>
              <a:path extrusionOk="0" h="3689053" w="20289789">
                <a:moveTo>
                  <a:pt x="0" y="0"/>
                </a:moveTo>
                <a:lnTo>
                  <a:pt x="20289789" y="0"/>
                </a:lnTo>
                <a:lnTo>
                  <a:pt x="20289789" y="3689052"/>
                </a:lnTo>
                <a:lnTo>
                  <a:pt x="0" y="3689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0" name="Google Shape;710;p4"/>
          <p:cNvSpPr txBox="1"/>
          <p:nvPr/>
        </p:nvSpPr>
        <p:spPr>
          <a:xfrm>
            <a:off x="3206935" y="6596501"/>
            <a:ext cx="2124458" cy="440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3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Organised by</a:t>
            </a:r>
            <a:endParaRPr/>
          </a:p>
        </p:txBody>
      </p:sp>
      <p:sp>
        <p:nvSpPr>
          <p:cNvPr id="711" name="Google Shape;711;p4"/>
          <p:cNvSpPr/>
          <p:nvPr/>
        </p:nvSpPr>
        <p:spPr>
          <a:xfrm>
            <a:off x="4918607" y="7253803"/>
            <a:ext cx="2250271" cy="2250271"/>
          </a:xfrm>
          <a:custGeom>
            <a:rect b="b" l="l" r="r" t="t"/>
            <a:pathLst>
              <a:path extrusionOk="0" h="2250271" w="2250271">
                <a:moveTo>
                  <a:pt x="0" y="0"/>
                </a:moveTo>
                <a:lnTo>
                  <a:pt x="2250271" y="0"/>
                </a:lnTo>
                <a:lnTo>
                  <a:pt x="2250271" y="2250272"/>
                </a:lnTo>
                <a:lnTo>
                  <a:pt x="0" y="2250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2" name="Google Shape;712;p4"/>
          <p:cNvSpPr/>
          <p:nvPr/>
        </p:nvSpPr>
        <p:spPr>
          <a:xfrm>
            <a:off x="13565452" y="7736953"/>
            <a:ext cx="3798088" cy="1420481"/>
          </a:xfrm>
          <a:custGeom>
            <a:rect b="b" l="l" r="r" t="t"/>
            <a:pathLst>
              <a:path extrusionOk="0" h="1420481" w="3798088">
                <a:moveTo>
                  <a:pt x="0" y="0"/>
                </a:moveTo>
                <a:lnTo>
                  <a:pt x="3798088" y="0"/>
                </a:lnTo>
                <a:lnTo>
                  <a:pt x="3798088" y="1420481"/>
                </a:lnTo>
                <a:lnTo>
                  <a:pt x="0" y="1420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8861" l="0" r="0" t="-78503"/>
            </a:stretch>
          </a:blipFill>
          <a:ln>
            <a:noFill/>
          </a:ln>
        </p:spPr>
      </p:sp>
      <p:sp>
        <p:nvSpPr>
          <p:cNvPr id="713" name="Google Shape;713;p4"/>
          <p:cNvSpPr/>
          <p:nvPr/>
        </p:nvSpPr>
        <p:spPr>
          <a:xfrm>
            <a:off x="10068592" y="7736953"/>
            <a:ext cx="3209043" cy="1521347"/>
          </a:xfrm>
          <a:custGeom>
            <a:rect b="b" l="l" r="r" t="t"/>
            <a:pathLst>
              <a:path extrusionOk="0" h="1521347" w="3209043">
                <a:moveTo>
                  <a:pt x="0" y="0"/>
                </a:moveTo>
                <a:lnTo>
                  <a:pt x="3209042" y="0"/>
                </a:lnTo>
                <a:lnTo>
                  <a:pt x="3209042" y="1521347"/>
                </a:lnTo>
                <a:lnTo>
                  <a:pt x="0" y="1521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7054" l="0" r="0" t="-53867"/>
            </a:stretch>
          </a:blipFill>
          <a:ln>
            <a:noFill/>
          </a:ln>
        </p:spPr>
      </p:sp>
      <p:sp>
        <p:nvSpPr>
          <p:cNvPr id="714" name="Google Shape;714;p4"/>
          <p:cNvSpPr txBox="1"/>
          <p:nvPr/>
        </p:nvSpPr>
        <p:spPr>
          <a:xfrm>
            <a:off x="12084428" y="6787959"/>
            <a:ext cx="3950244" cy="440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39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Supported by</a:t>
            </a:r>
            <a:endParaRPr/>
          </a:p>
        </p:txBody>
      </p:sp>
      <p:sp>
        <p:nvSpPr>
          <p:cNvPr id="715" name="Google Shape;715;p4"/>
          <p:cNvSpPr txBox="1"/>
          <p:nvPr/>
        </p:nvSpPr>
        <p:spPr>
          <a:xfrm>
            <a:off x="4269164" y="951967"/>
            <a:ext cx="5799428" cy="1742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56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56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716" name="Google Shape;716;p4"/>
          <p:cNvSpPr/>
          <p:nvPr/>
        </p:nvSpPr>
        <p:spPr>
          <a:xfrm>
            <a:off x="1891983" y="759330"/>
            <a:ext cx="1806119" cy="2232259"/>
          </a:xfrm>
          <a:custGeom>
            <a:rect b="b" l="l" r="r" t="t"/>
            <a:pathLst>
              <a:path extrusionOk="0" h="2232259" w="1806119">
                <a:moveTo>
                  <a:pt x="0" y="0"/>
                </a:moveTo>
                <a:lnTo>
                  <a:pt x="1806119" y="0"/>
                </a:lnTo>
                <a:lnTo>
                  <a:pt x="1806119" y="2232259"/>
                </a:lnTo>
                <a:lnTo>
                  <a:pt x="0" y="2232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7054" l="-20252" r="-140435" t="-53867"/>
            </a:stretch>
          </a:blipFill>
          <a:ln>
            <a:noFill/>
          </a:ln>
        </p:spPr>
      </p:sp>
      <p:sp>
        <p:nvSpPr>
          <p:cNvPr id="717" name="Google Shape;717;p4"/>
          <p:cNvSpPr/>
          <p:nvPr/>
        </p:nvSpPr>
        <p:spPr>
          <a:xfrm>
            <a:off x="1616782" y="7668698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1" y="0"/>
                </a:lnTo>
                <a:lnTo>
                  <a:pt x="2356521" y="982609"/>
                </a:lnTo>
                <a:lnTo>
                  <a:pt x="0" y="9826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"/>
          <p:cNvSpPr txBox="1"/>
          <p:nvPr/>
        </p:nvSpPr>
        <p:spPr>
          <a:xfrm>
            <a:off x="1001350" y="947550"/>
            <a:ext cx="105597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Let’s now design a tender</a:t>
            </a:r>
            <a:endParaRPr/>
          </a:p>
        </p:txBody>
      </p:sp>
      <p:grpSp>
        <p:nvGrpSpPr>
          <p:cNvPr id="723" name="Google Shape;723;p3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724" name="Google Shape;724;p3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5" name="Google Shape;725;p3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26" name="Google Shape;726;p3"/>
          <p:cNvGrpSpPr/>
          <p:nvPr/>
        </p:nvGrpSpPr>
        <p:grpSpPr>
          <a:xfrm>
            <a:off x="1001291" y="2188308"/>
            <a:ext cx="2347565" cy="0"/>
            <a:chOff x="0" y="50800"/>
            <a:chExt cx="3130086" cy="0"/>
          </a:xfrm>
        </p:grpSpPr>
        <p:cxnSp>
          <p:nvCxnSpPr>
            <p:cNvPr id="727" name="Google Shape;727;p3"/>
            <p:cNvCxnSpPr/>
            <p:nvPr/>
          </p:nvCxnSpPr>
          <p:spPr>
            <a:xfrm>
              <a:off x="0" y="50800"/>
              <a:ext cx="343093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28" name="Google Shape;728;p3"/>
            <p:cNvCxnSpPr/>
            <p:nvPr/>
          </p:nvCxnSpPr>
          <p:spPr>
            <a:xfrm>
              <a:off x="412363" y="50800"/>
              <a:ext cx="2717723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29" name="Google Shape;729;p3"/>
          <p:cNvGrpSpPr/>
          <p:nvPr/>
        </p:nvGrpSpPr>
        <p:grpSpPr>
          <a:xfrm>
            <a:off x="-8022641" y="2735853"/>
            <a:ext cx="16045283" cy="15102294"/>
            <a:chOff x="-1" y="-1"/>
            <a:chExt cx="21393710" cy="20136391"/>
          </a:xfrm>
        </p:grpSpPr>
        <p:sp>
          <p:nvSpPr>
            <p:cNvPr id="730" name="Google Shape;730;p3"/>
            <p:cNvSpPr/>
            <p:nvPr/>
          </p:nvSpPr>
          <p:spPr>
            <a:xfrm flipH="1" rot="-9831533">
              <a:off x="2520956" y="2043421"/>
              <a:ext cx="16976440" cy="16049547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1" name="Google Shape;731;p3"/>
            <p:cNvSpPr/>
            <p:nvPr/>
          </p:nvSpPr>
          <p:spPr>
            <a:xfrm flipH="1" rot="-9831533">
              <a:off x="1896312" y="2043421"/>
              <a:ext cx="16976440" cy="16049547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2" name="Google Shape;732;p3"/>
            <p:cNvSpPr txBox="1"/>
            <p:nvPr/>
          </p:nvSpPr>
          <p:spPr>
            <a:xfrm>
              <a:off x="11998812" y="7698826"/>
              <a:ext cx="1826859" cy="3579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34" name="Google Shape;734;p3"/>
          <p:cNvSpPr txBox="1"/>
          <p:nvPr/>
        </p:nvSpPr>
        <p:spPr>
          <a:xfrm>
            <a:off x="1166169" y="2565537"/>
            <a:ext cx="11981602" cy="422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/>
          </a:p>
        </p:txBody>
      </p:sp>
      <p:sp>
        <p:nvSpPr>
          <p:cNvPr id="735" name="Google Shape;735;p3"/>
          <p:cNvSpPr txBox="1"/>
          <p:nvPr/>
        </p:nvSpPr>
        <p:spPr>
          <a:xfrm>
            <a:off x="15284966" y="557130"/>
            <a:ext cx="3003034" cy="895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736" name="Google Shape;736;p3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4" l="-20252" r="-140435" t="-53867"/>
            </a:stretch>
          </a:blipFill>
          <a:ln>
            <a:noFill/>
          </a:ln>
        </p:spPr>
      </p:sp>
      <p:sp>
        <p:nvSpPr>
          <p:cNvPr id="737" name="Google Shape;737;p3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8733420399_0_1"/>
          <p:cNvSpPr txBox="1"/>
          <p:nvPr/>
        </p:nvSpPr>
        <p:spPr>
          <a:xfrm>
            <a:off x="1001291" y="947539"/>
            <a:ext cx="1599600" cy="20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24" u="none" cap="none" strike="noStrike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/>
          </a:p>
        </p:txBody>
      </p:sp>
      <p:grpSp>
        <p:nvGrpSpPr>
          <p:cNvPr id="743" name="Google Shape;743;g38733420399_0_1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744" name="Google Shape;744;g38733420399_0_1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45" name="Google Shape;745;g38733420399_0_1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46" name="Google Shape;746;g38733420399_0_1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747" name="Google Shape;747;g38733420399_0_1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48" name="Google Shape;748;g38733420399_0_1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49" name="Google Shape;749;g38733420399_0_1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750" name="Google Shape;750;g38733420399_0_1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1" name="Google Shape;751;g38733420399_0_1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52" name="Google Shape;752;g38733420399_0_1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753" name="Google Shape;753;g38733420399_0_1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54" name="Google Shape;754;g38733420399_0_1"/>
          <p:cNvSpPr txBox="1"/>
          <p:nvPr/>
        </p:nvSpPr>
        <p:spPr>
          <a:xfrm>
            <a:off x="1166169" y="2565537"/>
            <a:ext cx="11981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/>
          </a:p>
        </p:txBody>
      </p:sp>
      <p:sp>
        <p:nvSpPr>
          <p:cNvPr id="755" name="Google Shape;755;g38733420399_0_1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756" name="Google Shape;756;g38733420399_0_1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757" name="Google Shape;757;g38733420399_0_1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8733420399_0_20"/>
          <p:cNvSpPr txBox="1"/>
          <p:nvPr/>
        </p:nvSpPr>
        <p:spPr>
          <a:xfrm>
            <a:off x="1001291" y="947539"/>
            <a:ext cx="1599600" cy="20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524" u="none" cap="none" strike="noStrike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/>
          </a:p>
        </p:txBody>
      </p:sp>
      <p:grpSp>
        <p:nvGrpSpPr>
          <p:cNvPr id="763" name="Google Shape;763;g38733420399_0_20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764" name="Google Shape;764;g38733420399_0_20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65" name="Google Shape;765;g38733420399_0_20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66" name="Google Shape;766;g38733420399_0_20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767" name="Google Shape;767;g38733420399_0_20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68" name="Google Shape;768;g38733420399_0_20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769" name="Google Shape;769;g38733420399_0_20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770" name="Google Shape;770;g38733420399_0_20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1" name="Google Shape;771;g38733420399_0_20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2" name="Google Shape;772;g38733420399_0_20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773" name="Google Shape;773;g38733420399_0_20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74" name="Google Shape;774;g38733420399_0_20"/>
          <p:cNvSpPr txBox="1"/>
          <p:nvPr/>
        </p:nvSpPr>
        <p:spPr>
          <a:xfrm>
            <a:off x="1166169" y="2565537"/>
            <a:ext cx="11981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/>
          </a:p>
        </p:txBody>
      </p:sp>
      <p:sp>
        <p:nvSpPr>
          <p:cNvPr id="775" name="Google Shape;775;g38733420399_0_20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776" name="Google Shape;776;g38733420399_0_20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777" name="Google Shape;777;g38733420399_0_20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8733420399_0_39"/>
          <p:cNvSpPr txBox="1"/>
          <p:nvPr/>
        </p:nvSpPr>
        <p:spPr>
          <a:xfrm>
            <a:off x="1001350" y="947550"/>
            <a:ext cx="10497000" cy="20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Welcome &amp; Introduction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0" name="Google Shape;150;g38733420399_0_39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151" name="Google Shape;151;g38733420399_0_39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2" name="Google Shape;152;g38733420399_0_39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53" name="Google Shape;153;g38733420399_0_39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154" name="Google Shape;154;g38733420399_0_39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5" name="Google Shape;155;g38733420399_0_39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6" name="Google Shape;156;g38733420399_0_39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157" name="Google Shape;157;g38733420399_0_39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" name="Google Shape;158;g38733420399_0_39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" name="Google Shape;159;g38733420399_0_39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160" name="Google Shape;160;g38733420399_0_39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61" name="Google Shape;161;g38733420399_0_39"/>
          <p:cNvSpPr txBox="1"/>
          <p:nvPr/>
        </p:nvSpPr>
        <p:spPr>
          <a:xfrm>
            <a:off x="1166176" y="2565525"/>
            <a:ext cx="13493700" cy="24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Say briefly: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69D25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your name,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69D25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name of your organisation,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9D25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Why did you want to join this session?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g38733420399_0_39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163" name="Google Shape;163;g38733420399_0_39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164" name="Google Shape;164;g38733420399_0_39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65" name="Google Shape;165;g38733420399_0_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23125" y="3507725"/>
            <a:ext cx="10168901" cy="67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8733420399_0_100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171" name="Google Shape;171;g38733420399_0_100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172" name="Google Shape;172;g38733420399_0_100"/>
          <p:cNvSpPr/>
          <p:nvPr/>
        </p:nvSpPr>
        <p:spPr>
          <a:xfrm>
            <a:off x="11922850" y="3822225"/>
            <a:ext cx="5929800" cy="1535100"/>
          </a:xfrm>
          <a:prstGeom prst="rect">
            <a:avLst/>
          </a:prstGeom>
          <a:solidFill>
            <a:srgbClr val="EEECE1">
              <a:alpha val="405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8733420399_0_100"/>
          <p:cNvSpPr txBox="1"/>
          <p:nvPr/>
        </p:nvSpPr>
        <p:spPr>
          <a:xfrm>
            <a:off x="1001350" y="947550"/>
            <a:ext cx="1049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EIB guidance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4" name="Google Shape;174;g38733420399_0_100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175" name="Google Shape;175;g38733420399_0_100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6" name="Google Shape;176;g38733420399_0_100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77" name="Google Shape;177;g38733420399_0_100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178" name="Google Shape;178;g38733420399_0_100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9" name="Google Shape;179;g38733420399_0_100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80" name="Google Shape;180;g38733420399_0_100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181" name="Google Shape;181;g38733420399_0_100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2" name="Google Shape;182;g38733420399_0_100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3" name="Google Shape;183;g38733420399_0_100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184" name="Google Shape;184;g38733420399_0_100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85" name="Google Shape;185;g38733420399_0_100"/>
          <p:cNvSpPr txBox="1"/>
          <p:nvPr/>
        </p:nvSpPr>
        <p:spPr>
          <a:xfrm>
            <a:off x="1166175" y="2565525"/>
            <a:ext cx="97971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Develop by ICLEI Europe, in collaboration with Circle Economy, for the European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Investment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Bank. 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Developed in the context of the Circular Cities Center (C3).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Today will get a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privileged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premiere presentation.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This guidance will be officially launched at the EWCR next week.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g38733420399_0_100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7" name="Google Shape;187;g38733420399_0_1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130651" y="0"/>
            <a:ext cx="777454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8733420399_0_100"/>
          <p:cNvSpPr/>
          <p:nvPr/>
        </p:nvSpPr>
        <p:spPr>
          <a:xfrm>
            <a:off x="11437450" y="4388500"/>
            <a:ext cx="6574800" cy="1809000"/>
          </a:xfrm>
          <a:prstGeom prst="rect">
            <a:avLst/>
          </a:prstGeom>
          <a:solidFill>
            <a:srgbClr val="E0E1CF">
              <a:alpha val="670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38733420399_0_100"/>
          <p:cNvSpPr txBox="1"/>
          <p:nvPr/>
        </p:nvSpPr>
        <p:spPr>
          <a:xfrm>
            <a:off x="11467900" y="4640175"/>
            <a:ext cx="6513900" cy="24381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i="1" lang="en-US" sz="4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Fresh off the press!</a:t>
            </a:r>
            <a:endParaRPr i="1" sz="3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2d59e2b70be84_28"/>
          <p:cNvSpPr txBox="1"/>
          <p:nvPr/>
        </p:nvSpPr>
        <p:spPr>
          <a:xfrm>
            <a:off x="1001350" y="947550"/>
            <a:ext cx="1049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EIB guidance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5" name="Google Shape;195;g242d59e2b70be84_28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196" name="Google Shape;196;g242d59e2b70be84_28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" name="Google Shape;197;g242d59e2b70be84_28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98" name="Google Shape;198;g242d59e2b70be84_28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199" name="Google Shape;199;g242d59e2b70be84_28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0" name="Google Shape;200;g242d59e2b70be84_28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01" name="Google Shape;201;g242d59e2b70be84_28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202" name="Google Shape;202;g242d59e2b70be84_28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3" name="Google Shape;203;g242d59e2b70be84_28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4" name="Google Shape;204;g242d59e2b70be84_28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205" name="Google Shape;205;g242d59e2b70be84_28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06" name="Google Shape;206;g242d59e2b70be84_28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207" name="Google Shape;207;g242d59e2b70be84_28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208" name="Google Shape;208;g242d59e2b70be84_28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09" name="Google Shape;209;g242d59e2b70be84_28" title="Untitled design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67825" y="2377750"/>
            <a:ext cx="7517426" cy="751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2d59e2b70be84_23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5" name="Google Shape;215;g242d59e2b70be84_23" title="175932122936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263" y="-46464"/>
            <a:ext cx="10333476" cy="1033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8733420399_0_119"/>
          <p:cNvSpPr txBox="1"/>
          <p:nvPr/>
        </p:nvSpPr>
        <p:spPr>
          <a:xfrm>
            <a:off x="1001350" y="947550"/>
            <a:ext cx="1049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Aims of the guide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1" name="Google Shape;221;g38733420399_0_119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222" name="Google Shape;222;g38733420399_0_119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3" name="Google Shape;223;g38733420399_0_119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24" name="Google Shape;224;g38733420399_0_119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225" name="Google Shape;225;g38733420399_0_119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6" name="Google Shape;226;g38733420399_0_119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27" name="Google Shape;227;g38733420399_0_119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228" name="Google Shape;228;g38733420399_0_119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9" name="Google Shape;229;g38733420399_0_119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0" name="Google Shape;230;g38733420399_0_119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231" name="Google Shape;231;g38733420399_0_119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32" name="Google Shape;232;g38733420399_0_119"/>
          <p:cNvSpPr txBox="1"/>
          <p:nvPr/>
        </p:nvSpPr>
        <p:spPr>
          <a:xfrm>
            <a:off x="1166175" y="2565525"/>
            <a:ext cx="11265300" cy="46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Offers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practical guidance, tools and case studies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as well as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criteria lists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tailored to cities at varying stages of circular procurement maturity;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Show how to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promote circularity through procurement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Address common challenges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;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Align with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EU policies and standards;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Encourage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collaborative procurement models and market engagement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;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g38733420399_0_119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234" name="Google Shape;234;g38733420399_0_119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235" name="Google Shape;235;g38733420399_0_119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6" name="Google Shape;236;g38733420399_0_1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10000" y="6616700"/>
            <a:ext cx="5477975" cy="365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2d59e2b70be84_51"/>
          <p:cNvSpPr txBox="1"/>
          <p:nvPr/>
        </p:nvSpPr>
        <p:spPr>
          <a:xfrm>
            <a:off x="1001350" y="947550"/>
            <a:ext cx="104970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Key insights of the</a:t>
            </a:r>
            <a:r>
              <a:rPr b="1" lang="en-US" sz="5524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guide</a:t>
            </a:r>
            <a:endParaRPr b="1" sz="5524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2" name="Google Shape;242;g242d59e2b70be84_51"/>
          <p:cNvGrpSpPr/>
          <p:nvPr/>
        </p:nvGrpSpPr>
        <p:grpSpPr>
          <a:xfrm>
            <a:off x="11408914" y="-4171102"/>
            <a:ext cx="11665588" cy="11332003"/>
            <a:chOff x="0" y="0"/>
            <a:chExt cx="15554117" cy="15109337"/>
          </a:xfrm>
        </p:grpSpPr>
        <p:sp>
          <p:nvSpPr>
            <p:cNvPr id="243" name="Google Shape;243;g242d59e2b70be84_51"/>
            <p:cNvSpPr/>
            <p:nvPr/>
          </p:nvSpPr>
          <p:spPr>
            <a:xfrm flipH="1" rot="10800000">
              <a:off x="136605" y="533602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4" name="Google Shape;244;g242d59e2b70be84_51"/>
            <p:cNvSpPr/>
            <p:nvPr/>
          </p:nvSpPr>
          <p:spPr>
            <a:xfrm flipH="1" rot="10800000">
              <a:off x="0" y="0"/>
              <a:ext cx="15417512" cy="14575735"/>
            </a:xfrm>
            <a:custGeom>
              <a:rect b="b" l="l" r="r" t="t"/>
              <a:pathLst>
                <a:path extrusionOk="0" h="14575735" w="15417512">
                  <a:moveTo>
                    <a:pt x="15417512" y="0"/>
                  </a:moveTo>
                  <a:lnTo>
                    <a:pt x="0" y="0"/>
                  </a:lnTo>
                  <a:lnTo>
                    <a:pt x="0" y="14575735"/>
                  </a:lnTo>
                  <a:lnTo>
                    <a:pt x="15417512" y="14575735"/>
                  </a:lnTo>
                  <a:lnTo>
                    <a:pt x="15417512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45" name="Google Shape;245;g242d59e2b70be84_51"/>
          <p:cNvGrpSpPr/>
          <p:nvPr/>
        </p:nvGrpSpPr>
        <p:grpSpPr>
          <a:xfrm>
            <a:off x="1001291" y="2188308"/>
            <a:ext cx="2347547" cy="0"/>
            <a:chOff x="0" y="50800"/>
            <a:chExt cx="3130063" cy="0"/>
          </a:xfrm>
        </p:grpSpPr>
        <p:cxnSp>
          <p:nvCxnSpPr>
            <p:cNvPr id="246" name="Google Shape;246;g242d59e2b70be84_51"/>
            <p:cNvCxnSpPr/>
            <p:nvPr/>
          </p:nvCxnSpPr>
          <p:spPr>
            <a:xfrm>
              <a:off x="0" y="50800"/>
              <a:ext cx="343200" cy="0"/>
            </a:xfrm>
            <a:prstGeom prst="straightConnector1">
              <a:avLst/>
            </a:prstGeom>
            <a:noFill/>
            <a:ln cap="flat" cmpd="sng" w="101600">
              <a:solidFill>
                <a:srgbClr val="F9B21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47" name="Google Shape;247;g242d59e2b70be84_51"/>
            <p:cNvCxnSpPr/>
            <p:nvPr/>
          </p:nvCxnSpPr>
          <p:spPr>
            <a:xfrm>
              <a:off x="412363" y="50800"/>
              <a:ext cx="2717700" cy="0"/>
            </a:xfrm>
            <a:prstGeom prst="straightConnector1">
              <a:avLst/>
            </a:prstGeom>
            <a:noFill/>
            <a:ln cap="flat" cmpd="sng" w="101600">
              <a:solidFill>
                <a:srgbClr val="10689B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48" name="Google Shape;248;g242d59e2b70be84_51"/>
          <p:cNvGrpSpPr/>
          <p:nvPr/>
        </p:nvGrpSpPr>
        <p:grpSpPr>
          <a:xfrm>
            <a:off x="-8022641" y="2742833"/>
            <a:ext cx="16031832" cy="15088895"/>
            <a:chOff x="-1" y="9306"/>
            <a:chExt cx="21375776" cy="20118527"/>
          </a:xfrm>
        </p:grpSpPr>
        <p:sp>
          <p:nvSpPr>
            <p:cNvPr id="249" name="Google Shape;249;g242d59e2b70be84_51"/>
            <p:cNvSpPr/>
            <p:nvPr/>
          </p:nvSpPr>
          <p:spPr>
            <a:xfrm flipH="1" rot="-9832644">
              <a:off x="2517906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39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39" y="16049547"/>
                  </a:lnTo>
                  <a:lnTo>
                    <a:pt x="16976439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0" name="Google Shape;250;g242d59e2b70be84_51"/>
            <p:cNvSpPr/>
            <p:nvPr/>
          </p:nvSpPr>
          <p:spPr>
            <a:xfrm flipH="1" rot="-9832644">
              <a:off x="1893262" y="2049390"/>
              <a:ext cx="16964605" cy="16038359"/>
            </a:xfrm>
            <a:custGeom>
              <a:rect b="b" l="l" r="r" t="t"/>
              <a:pathLst>
                <a:path extrusionOk="0" h="16049547" w="16976440">
                  <a:moveTo>
                    <a:pt x="16976440" y="0"/>
                  </a:moveTo>
                  <a:lnTo>
                    <a:pt x="0" y="0"/>
                  </a:lnTo>
                  <a:lnTo>
                    <a:pt x="0" y="16049547"/>
                  </a:lnTo>
                  <a:lnTo>
                    <a:pt x="16976440" y="16049547"/>
                  </a:lnTo>
                  <a:lnTo>
                    <a:pt x="1697644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1" name="Google Shape;251;g242d59e2b70be84_51"/>
            <p:cNvSpPr txBox="1"/>
            <p:nvPr/>
          </p:nvSpPr>
          <p:spPr>
            <a:xfrm>
              <a:off x="11998812" y="7698826"/>
              <a:ext cx="1827000" cy="8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37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Organised by</a:t>
              </a:r>
              <a:endParaRPr/>
            </a:p>
          </p:txBody>
        </p:sp>
        <p:sp>
          <p:nvSpPr>
            <p:cNvPr id="252" name="Google Shape;252;g242d59e2b70be84_51"/>
            <p:cNvSpPr/>
            <p:nvPr/>
          </p:nvSpPr>
          <p:spPr>
            <a:xfrm>
              <a:off x="13789618" y="8162420"/>
              <a:ext cx="1905774" cy="1905774"/>
            </a:xfrm>
            <a:custGeom>
              <a:rect b="b" l="l" r="r" t="t"/>
              <a:pathLst>
                <a:path extrusionOk="0" h="1905774" w="1905774">
                  <a:moveTo>
                    <a:pt x="0" y="0"/>
                  </a:moveTo>
                  <a:lnTo>
                    <a:pt x="1905774" y="0"/>
                  </a:lnTo>
                  <a:lnTo>
                    <a:pt x="1905774" y="1905775"/>
                  </a:lnTo>
                  <a:lnTo>
                    <a:pt x="0" y="190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53" name="Google Shape;253;g242d59e2b70be84_51"/>
          <p:cNvSpPr txBox="1"/>
          <p:nvPr/>
        </p:nvSpPr>
        <p:spPr>
          <a:xfrm>
            <a:off x="1166175" y="2565525"/>
            <a:ext cx="12832800" cy="46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The EU has already quite an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extensive legislative framework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that supports the use of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circular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public procurement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Public procurers already have at their disposal many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existing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procurement procedures, tools and mechanisms that support the circular economy. No need to reinvent the wheel! </a:t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0689B"/>
              </a:buClr>
              <a:buSzPts val="3000"/>
              <a:buFont typeface="Montserrat"/>
              <a:buChar char="●"/>
            </a:pPr>
            <a:r>
              <a:rPr b="1"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Cities of all sizes and across various geographies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have already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embedded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a circular economy 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approach</a:t>
            </a:r>
            <a:r>
              <a:rPr lang="en-US" sz="3000">
                <a:solidFill>
                  <a:srgbClr val="10689B"/>
                </a:solidFill>
                <a:latin typeface="Montserrat"/>
                <a:ea typeface="Montserrat"/>
                <a:cs typeface="Montserrat"/>
                <a:sym typeface="Montserrat"/>
              </a:rPr>
              <a:t> to procurement. </a:t>
            </a:r>
            <a:endParaRPr sz="3000">
              <a:solidFill>
                <a:srgbClr val="10689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g242d59e2b70be84_51"/>
          <p:cNvSpPr txBox="1"/>
          <p:nvPr/>
        </p:nvSpPr>
        <p:spPr>
          <a:xfrm>
            <a:off x="15284966" y="557130"/>
            <a:ext cx="3003000" cy="9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PROCURA+</a:t>
            </a:r>
            <a:endParaRPr/>
          </a:p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18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SEMINAR</a:t>
            </a:r>
            <a:endParaRPr/>
          </a:p>
        </p:txBody>
      </p:sp>
      <p:sp>
        <p:nvSpPr>
          <p:cNvPr id="255" name="Google Shape;255;g242d59e2b70be84_51"/>
          <p:cNvSpPr/>
          <p:nvPr/>
        </p:nvSpPr>
        <p:spPr>
          <a:xfrm>
            <a:off x="13735537" y="261146"/>
            <a:ext cx="1242055" cy="1535109"/>
          </a:xfrm>
          <a:custGeom>
            <a:rect b="b" l="l" r="r" t="t"/>
            <a:pathLst>
              <a:path extrusionOk="0" h="1535109" w="1242055">
                <a:moveTo>
                  <a:pt x="0" y="0"/>
                </a:moveTo>
                <a:lnTo>
                  <a:pt x="1242055" y="0"/>
                </a:lnTo>
                <a:lnTo>
                  <a:pt x="1242055" y="1535108"/>
                </a:lnTo>
                <a:lnTo>
                  <a:pt x="0" y="1535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7057" l="-20258" r="-140436" t="-53868"/>
            </a:stretch>
          </a:blipFill>
          <a:ln>
            <a:noFill/>
          </a:ln>
        </p:spPr>
      </p:sp>
      <p:sp>
        <p:nvSpPr>
          <p:cNvPr id="256" name="Google Shape;256;g242d59e2b70be84_51"/>
          <p:cNvSpPr/>
          <p:nvPr/>
        </p:nvSpPr>
        <p:spPr>
          <a:xfrm>
            <a:off x="-181447" y="8881996"/>
            <a:ext cx="2356520" cy="982608"/>
          </a:xfrm>
          <a:custGeom>
            <a:rect b="b" l="l" r="r" t="t"/>
            <a:pathLst>
              <a:path extrusionOk="0" h="982608" w="2356520">
                <a:moveTo>
                  <a:pt x="0" y="0"/>
                </a:moveTo>
                <a:lnTo>
                  <a:pt x="2356520" y="0"/>
                </a:lnTo>
                <a:lnTo>
                  <a:pt x="2356520" y="982608"/>
                </a:lnTo>
                <a:lnTo>
                  <a:pt x="0" y="982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